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bin" ContentType="application/vnd.openxmlformats-officedocument.oleObject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313" r:id="rId2"/>
    <p:sldId id="275" r:id="rId3"/>
    <p:sldId id="276" r:id="rId4"/>
    <p:sldId id="277" r:id="rId5"/>
    <p:sldId id="278" r:id="rId6"/>
    <p:sldId id="293" r:id="rId7"/>
    <p:sldId id="299" r:id="rId8"/>
    <p:sldId id="285" r:id="rId9"/>
    <p:sldId id="289" r:id="rId10"/>
    <p:sldId id="306" r:id="rId11"/>
    <p:sldId id="314" r:id="rId12"/>
    <p:sldId id="315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0033"/>
    <a:srgbClr val="CC3399"/>
    <a:srgbClr val="33CC33"/>
  </p:clrMru>
</p:presentationPr>
</file>

<file path=ppt/tableStyles.xml><?xml version="1.0" encoding="utf-8"?>
<a:tblStyleLst xmlns:a="http://schemas.openxmlformats.org/drawingml/2006/main" def="{5C22544A-7EE6-4342-B048-85BDC9FD1C3A}"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-110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A739033-428C-4462-9766-2C1507C4658B}" type="datetimeFigureOut">
              <a:rPr lang="en-US" smtClean="0"/>
              <a:pPr/>
              <a:t>9/28/2014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1EE4A0D-DF45-4FD3-B2A6-22138D22634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EE4A0D-DF45-4FD3-B2A6-22138D22634E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r" rt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EE4A0D-DF45-4FD3-B2A6-22138D22634E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EE4A0D-DF45-4FD3-B2A6-22138D22634E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EE4A0D-DF45-4FD3-B2A6-22138D22634E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EE4A0D-DF45-4FD3-B2A6-22138D22634E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CE6B03D7-D19D-4DDB-9D6F-739E5229A2C3}" type="slidenum">
              <a:rPr lang="en-US" smtClean="0"/>
              <a:pPr/>
              <a:t>11</a:t>
            </a:fld>
            <a:endParaRPr lang="en-US" smtClean="0"/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r>
              <a:rPr lang="en-US" i="1" dirty="0" smtClean="0"/>
              <a:t>Effective Training Techniques, Jeff Chrétien, OH&amp;S Canada; May/June 1995; p. 29-33</a:t>
            </a:r>
          </a:p>
          <a:p>
            <a:pPr eaLnBrk="1" hangingPunct="1"/>
            <a:endParaRPr lang="en-US" i="1" dirty="0" smtClean="0"/>
          </a:p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9/28/2014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9/28/2014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9/28/2014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9/28/2014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fa-IR" sz="7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cs typeface="B Nazanin" pitchFamily="2" charset="-78"/>
              </a:rPr>
              <a:t>به نام خدا</a:t>
            </a:r>
            <a:endParaRPr lang="en-US" sz="72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cs typeface="B Nazanin" pitchFamily="2" charset="-78"/>
            </a:endParaRPr>
          </a:p>
        </p:txBody>
      </p:sp>
      <p:graphicFrame>
        <p:nvGraphicFramePr>
          <p:cNvPr id="1026" name="Object 4"/>
          <p:cNvGraphicFramePr>
            <a:graphicFrameLocks noChangeAspect="1"/>
          </p:cNvGraphicFramePr>
          <p:nvPr>
            <p:ph idx="1"/>
          </p:nvPr>
        </p:nvGraphicFramePr>
        <p:xfrm>
          <a:off x="914400" y="1846262"/>
          <a:ext cx="7467599" cy="4402138"/>
        </p:xfrm>
        <a:graphic>
          <a:graphicData uri="http://schemas.openxmlformats.org/presentationml/2006/ole">
            <p:oleObj spid="_x0000_s2050" name="Clip" r:id="rId3" imgW="3413156" imgH="3210962" progId="">
              <p:embed/>
            </p:oleObj>
          </a:graphicData>
        </a:graphic>
      </p:graphicFrame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914400"/>
            <a:ext cx="7772400" cy="1470025"/>
          </a:xfrm>
          <a:noFill/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>
              <a:defRPr/>
            </a:pPr>
            <a:r>
              <a:rPr lang="fa-IR" b="1" dirty="0" smtClean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بازتابی</a:t>
            </a:r>
            <a:r>
              <a:rPr lang="en-US" b="1" dirty="0" smtClean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fa-IR" b="1" dirty="0" smtClean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آگاهي</a:t>
            </a:r>
            <a:r>
              <a:rPr lang="en-US" b="1" dirty="0" smtClean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fa-IR" b="1" dirty="0" smtClean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مدل</a:t>
            </a:r>
            <a:endParaRPr lang="en-US" b="1" dirty="0">
              <a:solidFill>
                <a:schemeClr val="accent4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590800"/>
            <a:ext cx="6400800" cy="3352800"/>
          </a:xfrm>
          <a:solidFill>
            <a:srgbClr val="00B050"/>
          </a:solidFill>
          <a:scene3d>
            <a:camera prst="orthographicFront">
              <a:rot lat="0" lon="0" rev="0"/>
            </a:camera>
            <a:lightRig rig="glow" dir="t">
              <a:rot lat="0" lon="0" rev="14100000"/>
            </a:lightRig>
          </a:scene3d>
          <a:sp3d prstMaterial="softEdge">
            <a:bevelT w="127000" prst="artDeco"/>
          </a:sp3d>
        </p:spPr>
        <p:txBody>
          <a:bodyPr>
            <a:normAutofit/>
          </a:bodyPr>
          <a:lstStyle/>
          <a:p>
            <a:pPr algn="r" rtl="1">
              <a:buClr>
                <a:srgbClr val="FFFF00"/>
              </a:buClr>
              <a:buFont typeface="Arial" pitchFamily="34" charset="0"/>
              <a:buChar char="•"/>
              <a:defRPr/>
            </a:pPr>
            <a:r>
              <a:rPr lang="fa-IR" dirty="0" smtClean="0"/>
              <a:t> </a:t>
            </a:r>
            <a:r>
              <a:rPr lang="fa-IR" dirty="0" smtClean="0">
                <a:solidFill>
                  <a:srgbClr val="FFFF00"/>
                </a:solidFill>
              </a:rPr>
              <a:t>ناآگاهي نسبت به ناتوانايي ها</a:t>
            </a:r>
          </a:p>
          <a:p>
            <a:pPr algn="r" rtl="1">
              <a:buFont typeface="Arial" pitchFamily="34" charset="0"/>
              <a:buChar char="•"/>
              <a:defRPr/>
            </a:pPr>
            <a:r>
              <a:rPr lang="fa-IR" dirty="0" smtClean="0">
                <a:solidFill>
                  <a:srgbClr val="FFFF00"/>
                </a:solidFill>
              </a:rPr>
              <a:t> آگاهي نسبت به ناتواني ها</a:t>
            </a:r>
          </a:p>
          <a:p>
            <a:pPr algn="r" rtl="1">
              <a:buFont typeface="Arial" pitchFamily="34" charset="0"/>
              <a:buChar char="•"/>
              <a:defRPr/>
            </a:pPr>
            <a:r>
              <a:rPr lang="fa-IR" dirty="0" smtClean="0">
                <a:solidFill>
                  <a:srgbClr val="FFFF00"/>
                </a:solidFill>
              </a:rPr>
              <a:t>آگاهي نسبت به توانايي ها</a:t>
            </a:r>
          </a:p>
          <a:p>
            <a:pPr algn="r" rtl="1">
              <a:buFont typeface="Arial" pitchFamily="34" charset="0"/>
              <a:buChar char="•"/>
              <a:defRPr/>
            </a:pPr>
            <a:r>
              <a:rPr lang="fa-IR" dirty="0" smtClean="0">
                <a:solidFill>
                  <a:srgbClr val="FFFF00"/>
                </a:solidFill>
              </a:rPr>
              <a:t> ناآگاهي نسبت به توانايي ها</a:t>
            </a:r>
          </a:p>
          <a:p>
            <a:pPr algn="r" rtl="1">
              <a:defRPr/>
            </a:pPr>
            <a:r>
              <a:rPr lang="fa-IR" dirty="0" smtClean="0">
                <a:solidFill>
                  <a:srgbClr val="FFFF00"/>
                </a:solidFill>
              </a:rPr>
              <a:t>توانايي آگاهانه نسبت به توانايي هاي ناخود آگاه</a:t>
            </a:r>
            <a:endParaRPr lang="en-US" dirty="0">
              <a:solidFill>
                <a:srgbClr val="FFFF00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992D84C7-7A65-4ADD-B76F-75DCF70A9843}" type="slidenum">
              <a:rPr lang="en-US" smtClean="0"/>
              <a:pPr/>
              <a:t>11</a:t>
            </a:fld>
            <a:endParaRPr lang="en-US" smtClean="0"/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95400"/>
            <a:ext cx="7772400" cy="4953000"/>
          </a:xfrm>
        </p:spPr>
        <p:txBody>
          <a:bodyPr/>
          <a:lstStyle/>
          <a:p>
            <a:pPr>
              <a:spcAft>
                <a:spcPct val="25000"/>
              </a:spcAft>
            </a:pPr>
            <a:r>
              <a:rPr lang="en-US" sz="2800" dirty="0" smtClean="0"/>
              <a:t>More effective retention given more than one training method</a:t>
            </a:r>
          </a:p>
          <a:p>
            <a:pPr>
              <a:spcAft>
                <a:spcPct val="25000"/>
              </a:spcAft>
            </a:pPr>
            <a:r>
              <a:rPr lang="en-US" sz="2800" dirty="0" smtClean="0"/>
              <a:t>Reading </a:t>
            </a:r>
          </a:p>
          <a:p>
            <a:pPr>
              <a:spcAft>
                <a:spcPct val="25000"/>
              </a:spcAft>
            </a:pPr>
            <a:r>
              <a:rPr lang="en-US" sz="2800" dirty="0" smtClean="0"/>
              <a:t>Hearing</a:t>
            </a:r>
          </a:p>
          <a:p>
            <a:pPr>
              <a:spcAft>
                <a:spcPct val="25000"/>
              </a:spcAft>
            </a:pPr>
            <a:r>
              <a:rPr lang="en-US" sz="2800" dirty="0" smtClean="0"/>
              <a:t>Seeing</a:t>
            </a:r>
          </a:p>
          <a:p>
            <a:pPr>
              <a:spcAft>
                <a:spcPct val="25000"/>
              </a:spcAft>
            </a:pPr>
            <a:r>
              <a:rPr lang="en-US" sz="2800" dirty="0" smtClean="0"/>
              <a:t>Seeing &amp; Hearing</a:t>
            </a:r>
          </a:p>
          <a:p>
            <a:pPr>
              <a:spcAft>
                <a:spcPct val="25000"/>
              </a:spcAft>
            </a:pPr>
            <a:r>
              <a:rPr lang="en-US" sz="2800" dirty="0" smtClean="0"/>
              <a:t>Talking &amp; Writing</a:t>
            </a:r>
          </a:p>
          <a:p>
            <a:pPr>
              <a:spcAft>
                <a:spcPct val="25000"/>
              </a:spcAft>
            </a:pPr>
            <a:r>
              <a:rPr lang="en-US" sz="2800" dirty="0" smtClean="0"/>
              <a:t>+ Doing</a:t>
            </a:r>
          </a:p>
          <a:p>
            <a:pPr>
              <a:spcAft>
                <a:spcPct val="25000"/>
              </a:spcAft>
            </a:pPr>
            <a:endParaRPr lang="en-US" sz="2800" dirty="0" smtClean="0"/>
          </a:p>
        </p:txBody>
      </p:sp>
      <p:sp>
        <p:nvSpPr>
          <p:cNvPr id="37892" name="Rectangle 4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 dirty="0" smtClean="0"/>
              <a:t>Teaching Adults</a:t>
            </a:r>
          </a:p>
        </p:txBody>
      </p:sp>
      <p:sp>
        <p:nvSpPr>
          <p:cNvPr id="37893" name="Text Box 5"/>
          <p:cNvSpPr txBox="1">
            <a:spLocks noChangeArrowheads="1"/>
          </p:cNvSpPr>
          <p:nvPr/>
        </p:nvSpPr>
        <p:spPr bwMode="auto">
          <a:xfrm>
            <a:off x="4419600" y="2392363"/>
            <a:ext cx="4724400" cy="658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FFFFFF"/>
                </a:solidFill>
                <a:latin typeface="Comic Sans MS" pitchFamily="66" charset="0"/>
                <a:sym typeface="Wingdings" pitchFamily="2" charset="2"/>
              </a:rPr>
              <a:t></a:t>
            </a:r>
            <a:r>
              <a:rPr lang="en-US" sz="3200" b="1">
                <a:solidFill>
                  <a:srgbClr val="FFFFFF"/>
                </a:solidFill>
                <a:latin typeface="Comic Sans MS" pitchFamily="66" charset="0"/>
              </a:rPr>
              <a:t>10%</a:t>
            </a:r>
          </a:p>
        </p:txBody>
      </p:sp>
      <p:sp>
        <p:nvSpPr>
          <p:cNvPr id="37894" name="Text Box 6"/>
          <p:cNvSpPr txBox="1">
            <a:spLocks noChangeArrowheads="1"/>
          </p:cNvSpPr>
          <p:nvPr/>
        </p:nvSpPr>
        <p:spPr bwMode="auto">
          <a:xfrm>
            <a:off x="4419600" y="5410200"/>
            <a:ext cx="4724400" cy="658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FF3300"/>
                </a:solidFill>
                <a:latin typeface="Comic Sans MS" pitchFamily="66" charset="0"/>
                <a:sym typeface="Wingdings" pitchFamily="2" charset="2"/>
              </a:rPr>
              <a:t>9</a:t>
            </a:r>
            <a:r>
              <a:rPr lang="en-US" sz="3200" b="1">
                <a:solidFill>
                  <a:srgbClr val="FF3300"/>
                </a:solidFill>
                <a:latin typeface="Comic Sans MS" pitchFamily="66" charset="0"/>
              </a:rPr>
              <a:t>0%</a:t>
            </a:r>
          </a:p>
        </p:txBody>
      </p:sp>
      <p:sp>
        <p:nvSpPr>
          <p:cNvPr id="37895" name="Text Box 7"/>
          <p:cNvSpPr txBox="1">
            <a:spLocks noChangeArrowheads="1"/>
          </p:cNvSpPr>
          <p:nvPr/>
        </p:nvSpPr>
        <p:spPr bwMode="auto">
          <a:xfrm>
            <a:off x="4419600" y="4830763"/>
            <a:ext cx="4724400" cy="658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chemeClr val="accent1"/>
                </a:solidFill>
                <a:latin typeface="Comic Sans MS" pitchFamily="66" charset="0"/>
                <a:sym typeface="Wingdings" pitchFamily="2" charset="2"/>
              </a:rPr>
              <a:t>7</a:t>
            </a:r>
            <a:r>
              <a:rPr lang="en-US" sz="3200" b="1">
                <a:solidFill>
                  <a:schemeClr val="accent1"/>
                </a:solidFill>
                <a:latin typeface="Comic Sans MS" pitchFamily="66" charset="0"/>
              </a:rPr>
              <a:t>0%</a:t>
            </a:r>
          </a:p>
        </p:txBody>
      </p:sp>
      <p:sp>
        <p:nvSpPr>
          <p:cNvPr id="37896" name="Text Box 8"/>
          <p:cNvSpPr txBox="1">
            <a:spLocks noChangeArrowheads="1"/>
          </p:cNvSpPr>
          <p:nvPr/>
        </p:nvSpPr>
        <p:spPr bwMode="auto">
          <a:xfrm>
            <a:off x="4419600" y="4221163"/>
            <a:ext cx="4724400" cy="658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chemeClr val="bg1"/>
                </a:solidFill>
                <a:latin typeface="Comic Sans MS" pitchFamily="66" charset="0"/>
                <a:sym typeface="Wingdings" pitchFamily="2" charset="2"/>
              </a:rPr>
              <a:t>5</a:t>
            </a:r>
            <a:r>
              <a:rPr lang="en-US" sz="3200" b="1">
                <a:solidFill>
                  <a:schemeClr val="bg1"/>
                </a:solidFill>
                <a:latin typeface="Comic Sans MS" pitchFamily="66" charset="0"/>
              </a:rPr>
              <a:t>0%</a:t>
            </a:r>
          </a:p>
        </p:txBody>
      </p:sp>
      <p:sp>
        <p:nvSpPr>
          <p:cNvPr id="37897" name="Text Box 9"/>
          <p:cNvSpPr txBox="1">
            <a:spLocks noChangeArrowheads="1"/>
          </p:cNvSpPr>
          <p:nvPr/>
        </p:nvSpPr>
        <p:spPr bwMode="auto">
          <a:xfrm>
            <a:off x="4419600" y="3611563"/>
            <a:ext cx="4724400" cy="658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FFCCCC"/>
                </a:solidFill>
                <a:latin typeface="Comic Sans MS" pitchFamily="66" charset="0"/>
                <a:sym typeface="Wingdings" pitchFamily="2" charset="2"/>
              </a:rPr>
              <a:t>3</a:t>
            </a:r>
            <a:r>
              <a:rPr lang="en-US" sz="3200" b="1">
                <a:solidFill>
                  <a:srgbClr val="FFCCCC"/>
                </a:solidFill>
                <a:latin typeface="Comic Sans MS" pitchFamily="66" charset="0"/>
              </a:rPr>
              <a:t>0%</a:t>
            </a:r>
          </a:p>
        </p:txBody>
      </p:sp>
      <p:sp>
        <p:nvSpPr>
          <p:cNvPr id="37898" name="Text Box 10"/>
          <p:cNvSpPr txBox="1">
            <a:spLocks noChangeArrowheads="1"/>
          </p:cNvSpPr>
          <p:nvPr/>
        </p:nvSpPr>
        <p:spPr bwMode="auto">
          <a:xfrm>
            <a:off x="4419600" y="2971800"/>
            <a:ext cx="47244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>
                <a:solidFill>
                  <a:srgbClr val="FFCCFF"/>
                </a:solidFill>
                <a:latin typeface="Comic Sans MS" pitchFamily="66" charset="0"/>
                <a:sym typeface="Wingdings" pitchFamily="2" charset="2"/>
              </a:rPr>
              <a:t>2</a:t>
            </a:r>
            <a:r>
              <a:rPr lang="en-US" sz="3200" b="1" dirty="0">
                <a:solidFill>
                  <a:srgbClr val="FFCCFF"/>
                </a:solidFill>
                <a:latin typeface="Comic Sans MS" pitchFamily="66" charset="0"/>
              </a:rPr>
              <a:t>0%</a:t>
            </a:r>
          </a:p>
        </p:txBody>
      </p:sp>
    </p:spTree>
  </p:cSld>
  <p:clrMapOvr>
    <a:masterClrMapping/>
  </p:clrMapOvr>
  <p:transition>
    <p:wipe dir="r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/>
              <a:t>آموزش بزرگسالان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/>
            <a:r>
              <a:rPr lang="fa-IR" dirty="0" smtClean="0"/>
              <a:t>شیوه های  موثر تر از یک روش آموزشی </a:t>
            </a:r>
            <a:br>
              <a:rPr lang="fa-IR" dirty="0" smtClean="0"/>
            </a:br>
            <a:r>
              <a:rPr lang="fa-IR" dirty="0" smtClean="0"/>
              <a:t>خواندن </a:t>
            </a:r>
            <a:br>
              <a:rPr lang="fa-IR" dirty="0" smtClean="0"/>
            </a:br>
            <a:r>
              <a:rPr lang="en-US" dirty="0" smtClean="0"/>
              <a:t>           </a:t>
            </a:r>
            <a:r>
              <a:rPr lang="fa-IR" dirty="0" smtClean="0"/>
              <a:t>20 درصد</a:t>
            </a:r>
            <a:r>
              <a:rPr lang="en-US" dirty="0" smtClean="0"/>
              <a:t>    </a:t>
            </a:r>
            <a:r>
              <a:rPr lang="fa-IR" dirty="0" smtClean="0"/>
              <a:t>    </a:t>
            </a:r>
            <a:r>
              <a:rPr lang="en-US" dirty="0" smtClean="0"/>
              <a:t>            </a:t>
            </a:r>
            <a:r>
              <a:rPr lang="fa-IR" dirty="0" smtClean="0"/>
              <a:t>شنوایی </a:t>
            </a:r>
            <a:r>
              <a:rPr lang="fa-IR" dirty="0" smtClean="0"/>
              <a:t/>
            </a:r>
            <a:br>
              <a:rPr lang="fa-IR" dirty="0" smtClean="0"/>
            </a:br>
            <a:r>
              <a:rPr lang="fa-IR" dirty="0" smtClean="0"/>
              <a:t>مشاهده </a:t>
            </a:r>
            <a:r>
              <a:rPr lang="fa-IR" dirty="0" smtClean="0"/>
              <a:t/>
            </a:r>
            <a:br>
              <a:rPr lang="fa-IR" dirty="0" smtClean="0"/>
            </a:br>
            <a:r>
              <a:rPr lang="fa-IR" dirty="0" smtClean="0"/>
              <a:t>مشاهده </a:t>
            </a:r>
            <a:r>
              <a:rPr lang="fa-IR" dirty="0" smtClean="0"/>
              <a:t>و </a:t>
            </a:r>
            <a:r>
              <a:rPr lang="fa-IR" dirty="0" smtClean="0"/>
              <a:t>شنوایی           30 درصد </a:t>
            </a:r>
            <a:r>
              <a:rPr lang="fa-IR" dirty="0" smtClean="0"/>
              <a:t/>
            </a:r>
            <a:br>
              <a:rPr lang="fa-IR" dirty="0" smtClean="0"/>
            </a:br>
            <a:r>
              <a:rPr lang="fa-IR" dirty="0" smtClean="0"/>
              <a:t>صحبت </a:t>
            </a:r>
            <a:r>
              <a:rPr lang="fa-IR" dirty="0" smtClean="0"/>
              <a:t>کردن و </a:t>
            </a:r>
            <a:r>
              <a:rPr lang="fa-IR" dirty="0" smtClean="0"/>
              <a:t>نوشتن          70درصد</a:t>
            </a:r>
            <a:endParaRPr lang="fa-IR" dirty="0" smtClean="0"/>
          </a:p>
          <a:p>
            <a:pPr algn="r"/>
            <a:r>
              <a:rPr lang="fa-IR" dirty="0" smtClean="0"/>
              <a:t>انجام دادن                                90 درصد 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fa-IR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cs typeface="B Titr" pitchFamily="2" charset="-78"/>
              </a:rPr>
              <a:t>مسئله شناسی</a:t>
            </a:r>
            <a:endParaRPr lang="en-US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cs typeface="B Titr" pitchFamily="2" charset="-78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a-IR" sz="28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cs typeface="B Titr" pitchFamily="2" charset="-78"/>
              </a:rPr>
              <a:t>مطالعه موقعیت </a:t>
            </a:r>
          </a:p>
          <a:p>
            <a:r>
              <a:rPr lang="fa-IR" sz="28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cs typeface="B Titr" pitchFamily="2" charset="-78"/>
              </a:rPr>
              <a:t>بیان مسئله</a:t>
            </a:r>
          </a:p>
          <a:p>
            <a:r>
              <a:rPr lang="fa-IR" sz="28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cs typeface="B Titr" pitchFamily="2" charset="-78"/>
              </a:rPr>
              <a:t>تبیین مسئله</a:t>
            </a:r>
            <a:endParaRPr lang="en-US" sz="28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  <a:cs typeface="B Titr" pitchFamily="2" charset="-78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FFFF00"/>
          </a:solidFill>
        </p:spPr>
        <p:txBody>
          <a:bodyPr/>
          <a:lstStyle/>
          <a:p>
            <a:r>
              <a:rPr lang="fa-IR" dirty="0" smtClean="0">
                <a:cs typeface="B Titr" pitchFamily="2" charset="-78"/>
              </a:rPr>
              <a:t>مطالعه موقعیت</a:t>
            </a:r>
            <a:endParaRPr lang="en-US" dirty="0">
              <a:cs typeface="B Titr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ln w="38100">
            <a:solidFill>
              <a:srgbClr val="FFC000"/>
            </a:solidFill>
          </a:ln>
        </p:spPr>
        <p:txBody>
          <a:bodyPr>
            <a:normAutofit/>
          </a:bodyPr>
          <a:lstStyle/>
          <a:p>
            <a:pPr algn="r" rtl="1"/>
            <a:r>
              <a:rPr lang="fa-IR" sz="3600" b="1" dirty="0" smtClean="0">
                <a:cs typeface="B Nazanin" pitchFamily="2" charset="-78"/>
              </a:rPr>
              <a:t>مخاطب/ مخاطبان (ویژگی ها، علایق، توانایی ها و...)</a:t>
            </a:r>
          </a:p>
          <a:p>
            <a:pPr algn="r" rtl="1"/>
            <a:r>
              <a:rPr lang="fa-IR" sz="3600" b="1" dirty="0" smtClean="0">
                <a:cs typeface="B Nazanin" pitchFamily="2" charset="-78"/>
              </a:rPr>
              <a:t>فضای فیزیکی </a:t>
            </a:r>
          </a:p>
          <a:p>
            <a:pPr algn="r" rtl="1"/>
            <a:r>
              <a:rPr lang="fa-IR" sz="3600" b="1" dirty="0" smtClean="0">
                <a:cs typeface="B Nazanin" pitchFamily="2" charset="-78"/>
              </a:rPr>
              <a:t>فضای روانی/ تعاملات (احساسات، هیجانات، دریافت ها، واکنش ها، رفتار ها..)</a:t>
            </a:r>
          </a:p>
          <a:p>
            <a:pPr algn="r" rtl="1"/>
            <a:r>
              <a:rPr lang="fa-IR" sz="3600" b="1" dirty="0" smtClean="0">
                <a:cs typeface="B Nazanin" pitchFamily="2" charset="-78"/>
              </a:rPr>
              <a:t>زاویه دید/ نگاه (باور ها، ارزش ها، مفروضات)</a:t>
            </a:r>
          </a:p>
          <a:p>
            <a:pPr algn="r" rtl="1"/>
            <a:r>
              <a:rPr lang="fa-IR" sz="3600" b="1" dirty="0" smtClean="0">
                <a:cs typeface="B Nazanin" pitchFamily="2" charset="-78"/>
              </a:rPr>
              <a:t>تجربه و دانش شخصی (مستقیم، غیر مستقیم). </a:t>
            </a:r>
            <a:endParaRPr lang="en-US" sz="3600" b="1" dirty="0">
              <a:cs typeface="B Nazanin" pitchFamily="2" charset="-78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r>
              <a:rPr lang="fa-IR" b="1" dirty="0" smtClean="0">
                <a:ln/>
                <a:solidFill>
                  <a:srgbClr val="00B050"/>
                </a:solidFill>
              </a:rPr>
              <a:t>بیان مسئله</a:t>
            </a:r>
            <a:endParaRPr lang="en-US" b="1" dirty="0">
              <a:ln/>
              <a:solidFill>
                <a:srgbClr val="00B05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ln w="38100">
            <a:solidFill>
              <a:srgbClr val="00B050"/>
            </a:solidFill>
          </a:ln>
        </p:spPr>
        <p:txBody>
          <a:bodyPr>
            <a:normAutofit lnSpcReduction="10000"/>
          </a:bodyPr>
          <a:lstStyle/>
          <a:p>
            <a:pPr algn="r" rtl="1"/>
            <a:r>
              <a:rPr lang="fa-IR" sz="3600" b="1" dirty="0" smtClean="0">
                <a:cs typeface="B Nazanin" pitchFamily="2" charset="-78"/>
              </a:rPr>
              <a:t>توضیح (بیان ویژگی ها و مشخصه های متمایز کننده)</a:t>
            </a:r>
          </a:p>
          <a:p>
            <a:pPr algn="r" rtl="1"/>
            <a:r>
              <a:rPr lang="fa-IR" sz="3600" b="1" dirty="0" smtClean="0">
                <a:cs typeface="B Nazanin" pitchFamily="2" charset="-78"/>
              </a:rPr>
              <a:t>تشریح (شناسایی اجزاء و روابط) </a:t>
            </a:r>
          </a:p>
          <a:p>
            <a:pPr algn="r" rtl="1"/>
            <a:r>
              <a:rPr lang="fa-IR" sz="3600" b="1" dirty="0" smtClean="0">
                <a:cs typeface="B Nazanin" pitchFamily="2" charset="-78"/>
              </a:rPr>
              <a:t>بازنگری مسئله ( به گونه دیگر دیدن/ از زاویه دید دیگری به موضوع نگاه کردن) با استفاده از </a:t>
            </a:r>
            <a:r>
              <a:rPr lang="fa-IR" sz="3600" b="1" smtClean="0">
                <a:cs typeface="B Nazanin" pitchFamily="2" charset="-78"/>
              </a:rPr>
              <a:t>تکنیک های اگر</a:t>
            </a:r>
            <a:r>
              <a:rPr lang="fa-IR" sz="3600" b="1" dirty="0" smtClean="0">
                <a:cs typeface="B Nazanin" pitchFamily="2" charset="-78"/>
              </a:rPr>
              <a:t>، آنگاه، شش کلاه تفکر و اسکمپر</a:t>
            </a:r>
          </a:p>
          <a:p>
            <a:pPr algn="r" rtl="1"/>
            <a:r>
              <a:rPr lang="fa-IR" sz="3600" b="1" dirty="0" smtClean="0">
                <a:cs typeface="B Nazanin" pitchFamily="2" charset="-78"/>
              </a:rPr>
              <a:t>یافتن نقطه کانونی ( انتخاب، جمع آوری شواهد، درک و تحلیل، ارائه مسئله)</a:t>
            </a:r>
            <a:endParaRPr lang="en-US" sz="3600" b="1" dirty="0">
              <a:cs typeface="B Nazanin" pitchFamily="2" charset="-78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r>
              <a:rPr lang="fa-IR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cs typeface="B Titr" pitchFamily="2" charset="-78"/>
              </a:rPr>
              <a:t>تبیین مسئله</a:t>
            </a:r>
            <a:endParaRPr lang="en-US" b="1" cap="all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  <a:cs typeface="B Titr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ln w="38100">
            <a:solidFill>
              <a:srgbClr val="0070C0"/>
            </a:solidFill>
          </a:ln>
        </p:spPr>
        <p:txBody>
          <a:bodyPr/>
          <a:lstStyle/>
          <a:p>
            <a:pPr algn="r" rtl="1"/>
            <a:r>
              <a:rPr lang="fa-IR" sz="3600" b="1" dirty="0" smtClean="0">
                <a:cs typeface="B Nazanin" pitchFamily="2" charset="-78"/>
              </a:rPr>
              <a:t>تبیین ها دو شکل استدلال قیاسی یا استقرایی دارند و به کمک شواهد و مستندات ارائه می شوند.</a:t>
            </a:r>
          </a:p>
          <a:p>
            <a:pPr algn="r" rtl="1"/>
            <a:endParaRPr lang="fa-IR" sz="3600" b="1" dirty="0" smtClean="0">
              <a:cs typeface="B Nazanin" pitchFamily="2" charset="-78"/>
            </a:endParaRPr>
          </a:p>
          <a:p>
            <a:pPr algn="r" rtl="1"/>
            <a:r>
              <a:rPr lang="fa-IR" sz="3600" b="1" dirty="0" smtClean="0">
                <a:cs typeface="B Nazanin" pitchFamily="2" charset="-78"/>
              </a:rPr>
              <a:t>شرایط استدلال صحیح (صحت، دقت، صراحت)</a:t>
            </a:r>
          </a:p>
          <a:p>
            <a:pPr algn="r" rtl="1">
              <a:buNone/>
            </a:pPr>
            <a:r>
              <a:rPr lang="fa-IR" sz="3600" b="1" dirty="0" smtClean="0">
                <a:cs typeface="B Nazanin" pitchFamily="2" charset="-78"/>
              </a:rPr>
              <a:t>  </a:t>
            </a:r>
            <a:endParaRPr lang="en-US" sz="3600" b="1" dirty="0" smtClean="0">
              <a:cs typeface="B Nazanin" pitchFamily="2" charset="-78"/>
            </a:endParaRPr>
          </a:p>
          <a:p>
            <a:pPr algn="r" rtl="1">
              <a:buNone/>
            </a:pPr>
            <a:endParaRPr lang="fa-IR" sz="3600" b="1" dirty="0" smtClean="0">
              <a:cs typeface="B Nazanin" pitchFamily="2" charset="-78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/>
          <a:lstStyle/>
          <a:p>
            <a:r>
              <a:rPr lang="fa-IR" sz="66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cs typeface="B Titr" pitchFamily="2" charset="-78"/>
              </a:rPr>
              <a:t>شواهد</a:t>
            </a:r>
            <a:endParaRPr lang="en-US" sz="66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cs typeface="B Titr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895600"/>
            <a:ext cx="8229600" cy="3657600"/>
          </a:xfrm>
          <a:ln w="38100">
            <a:solidFill>
              <a:srgbClr val="00B0F0"/>
            </a:solidFill>
          </a:ln>
        </p:spPr>
        <p:txBody>
          <a:bodyPr>
            <a:normAutofit fontScale="92500" lnSpcReduction="10000"/>
          </a:bodyPr>
          <a:lstStyle/>
          <a:p>
            <a:pPr algn="r" rtl="1"/>
            <a:r>
              <a:rPr lang="fa-IR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cs typeface="B Nazanin" pitchFamily="2" charset="-78"/>
              </a:rPr>
              <a:t>انواع شواهد </a:t>
            </a:r>
          </a:p>
          <a:p>
            <a:pPr algn="r" rtl="1"/>
            <a:r>
              <a:rPr lang="fa-IR" dirty="0" smtClean="0">
                <a:cs typeface="B Nazanin" pitchFamily="2" charset="-78"/>
              </a:rPr>
              <a:t>دست نوشته دانش آموز و معلم/ توصیه ها/ نظرات معلم/دانش آموز</a:t>
            </a:r>
          </a:p>
          <a:p>
            <a:pPr algn="r" rtl="1"/>
            <a:r>
              <a:rPr lang="fa-IR" dirty="0" smtClean="0">
                <a:cs typeface="B Nazanin" pitchFamily="2" charset="-78"/>
              </a:rPr>
              <a:t>رفتار های غیر کلامی معلم و دانش آموز</a:t>
            </a:r>
          </a:p>
          <a:p>
            <a:pPr algn="r" rtl="1"/>
            <a:r>
              <a:rPr lang="fa-IR" dirty="0" smtClean="0">
                <a:cs typeface="B Nazanin" pitchFamily="2" charset="-78"/>
              </a:rPr>
              <a:t>اطلاعات عددی در مورد زمان و.... </a:t>
            </a:r>
          </a:p>
          <a:p>
            <a:pPr algn="r" rtl="1"/>
            <a:r>
              <a:rPr lang="fa-IR" dirty="0" smtClean="0">
                <a:cs typeface="B Nazanin" pitchFamily="2" charset="-78"/>
              </a:rPr>
              <a:t>وجوه قابل مشاهده در محیط  مثل فاصله گروه ها و...</a:t>
            </a:r>
          </a:p>
          <a:p>
            <a:pPr algn="r" rtl="1"/>
            <a:r>
              <a:rPr lang="fa-IR" dirty="0" smtClean="0">
                <a:cs typeface="B Nazanin" pitchFamily="2" charset="-78"/>
              </a:rPr>
              <a:t>عملکرد دانش آموز یا معلم</a:t>
            </a:r>
          </a:p>
          <a:p>
            <a:pPr algn="r" rtl="1"/>
            <a:r>
              <a:rPr lang="fa-IR" dirty="0" smtClean="0">
                <a:cs typeface="B Nazanin" pitchFamily="2" charset="-78"/>
              </a:rPr>
              <a:t>محصولات دانش آموزان، معلم یا دیگران و.....</a:t>
            </a:r>
          </a:p>
          <a:p>
            <a:endParaRPr lang="en-US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1143000" y="1371600"/>
            <a:ext cx="6781800" cy="1295399"/>
          </a:xfrm>
          <a:prstGeom prst="rect">
            <a:avLst/>
          </a:prstGeom>
          <a:solidFill>
            <a:schemeClr val="bg2"/>
          </a:solidFill>
          <a:ln w="38100">
            <a:solidFill>
              <a:schemeClr val="tx2">
                <a:lumMod val="60000"/>
                <a:lumOff val="40000"/>
              </a:schemeClr>
            </a:solidFill>
          </a:ln>
        </p:spPr>
        <p:txBody>
          <a:bodyPr vert="horz" lIns="91440" tIns="45720" rIns="91440" bIns="45720" rtlCol="0">
            <a:normAutofit fontScale="85000" lnSpcReduction="20000"/>
          </a:bodyPr>
          <a:lstStyle/>
          <a:p>
            <a:pPr marL="342900" lvl="0" indent="-342900" algn="r" rtl="1">
              <a:spcBef>
                <a:spcPct val="20000"/>
              </a:spcBef>
              <a:buFont typeface="Arial" pitchFamily="34" charset="0"/>
              <a:buChar char="•"/>
            </a:pPr>
            <a:r>
              <a:rPr lang="fa-IR" sz="3200" dirty="0" smtClean="0">
                <a:cs typeface="B Nazanin" pitchFamily="2" charset="-78"/>
              </a:rPr>
              <a:t>شواهد: اطلاعاتی که بتوانند اثبات ادعا را فراهم کند.</a:t>
            </a:r>
            <a:endParaRPr kumimoji="0" lang="fa-IR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cs typeface="B Nazanin" pitchFamily="2" charset="-78"/>
            </a:endParaRPr>
          </a:p>
          <a:p>
            <a:pPr marL="342900" marR="0" lvl="0" indent="-342900" algn="r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fa-IR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B Nazanin" pitchFamily="2" charset="-78"/>
              </a:rPr>
              <a:t>شواهد: آمیخته به نظرات یا جهت گیری های شخصی نیست.</a:t>
            </a:r>
          </a:p>
          <a:p>
            <a:pPr marL="342900" marR="0" lvl="0" indent="-342900" algn="r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fa-IR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B Nazanin" pitchFamily="2" charset="-78"/>
              </a:rPr>
              <a:t>شواهد: برای قضاوت حرفه ای مورد استفاده قرار می گیرند.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>
                <a:cs typeface="B Titr" pitchFamily="2" charset="-78"/>
              </a:rPr>
              <a:t>چرخه شواهد </a:t>
            </a:r>
            <a:endParaRPr lang="en-US" dirty="0">
              <a:cs typeface="B Titr" pitchFamily="2" charset="-78"/>
            </a:endParaRPr>
          </a:p>
        </p:txBody>
      </p:sp>
      <p:grpSp>
        <p:nvGrpSpPr>
          <p:cNvPr id="24" name="Group 23"/>
          <p:cNvGrpSpPr/>
          <p:nvPr/>
        </p:nvGrpSpPr>
        <p:grpSpPr>
          <a:xfrm>
            <a:off x="304800" y="2057400"/>
            <a:ext cx="7924800" cy="4104620"/>
            <a:chOff x="304800" y="2057400"/>
            <a:chExt cx="7924800" cy="4104620"/>
          </a:xfrm>
        </p:grpSpPr>
        <p:sp>
          <p:nvSpPr>
            <p:cNvPr id="3" name="Oval 2"/>
            <p:cNvSpPr/>
            <p:nvPr/>
          </p:nvSpPr>
          <p:spPr>
            <a:xfrm>
              <a:off x="304800" y="2514600"/>
              <a:ext cx="2514600" cy="2362200"/>
            </a:xfrm>
            <a:prstGeom prst="ellipse">
              <a:avLst/>
            </a:prstGeom>
            <a:solidFill>
              <a:srgbClr val="FFC000"/>
            </a:solidFill>
            <a:ln w="28575"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" name="TextBox 3"/>
            <p:cNvSpPr txBox="1"/>
            <p:nvPr/>
          </p:nvSpPr>
          <p:spPr>
            <a:xfrm>
              <a:off x="533400" y="3440668"/>
              <a:ext cx="1905000" cy="369332"/>
            </a:xfrm>
            <a:prstGeom prst="rect">
              <a:avLst/>
            </a:prstGeom>
            <a:noFill/>
            <a:ln w="28575">
              <a:solidFill>
                <a:srgbClr val="FFC000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fa-IR" b="1" dirty="0" smtClean="0">
                  <a:solidFill>
                    <a:srgbClr val="0070C0"/>
                  </a:solidFill>
                  <a:cs typeface="B Titr" pitchFamily="2" charset="-78"/>
                </a:rPr>
                <a:t>جمع آوری شواهد</a:t>
              </a:r>
              <a:endParaRPr lang="en-US" b="1" dirty="0">
                <a:solidFill>
                  <a:srgbClr val="0070C0"/>
                </a:solidFill>
                <a:cs typeface="B Titr" pitchFamily="2" charset="-78"/>
              </a:endParaRPr>
            </a:p>
          </p:txBody>
        </p:sp>
        <p:sp>
          <p:nvSpPr>
            <p:cNvPr id="5" name="TextBox 4"/>
            <p:cNvSpPr txBox="1"/>
            <p:nvPr/>
          </p:nvSpPr>
          <p:spPr>
            <a:xfrm>
              <a:off x="2590800" y="2145268"/>
              <a:ext cx="2209800" cy="400110"/>
            </a:xfrm>
            <a:prstGeom prst="rect">
              <a:avLst/>
            </a:prstGeom>
            <a:noFill/>
            <a:ln w="28575">
              <a:solidFill>
                <a:srgbClr val="FFC000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fa-IR" sz="2000" dirty="0" smtClean="0">
                  <a:cs typeface="B Titr" pitchFamily="2" charset="-78"/>
                </a:rPr>
                <a:t>تنظیم/ پیکره بندی</a:t>
              </a:r>
              <a:endParaRPr lang="en-US" sz="2000" dirty="0">
                <a:cs typeface="B Titr" pitchFamily="2" charset="-78"/>
              </a:endParaRPr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6172200" y="2057400"/>
              <a:ext cx="1371600" cy="646331"/>
            </a:xfrm>
            <a:prstGeom prst="rect">
              <a:avLst/>
            </a:prstGeom>
            <a:noFill/>
            <a:ln w="28575">
              <a:solidFill>
                <a:srgbClr val="FFC000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fa-IR" dirty="0" smtClean="0">
                  <a:cs typeface="B Titr" pitchFamily="2" charset="-78"/>
                </a:rPr>
                <a:t>تفسیر: شفاف سازی</a:t>
              </a:r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6019800" y="4114800"/>
              <a:ext cx="1752600" cy="369332"/>
            </a:xfrm>
            <a:prstGeom prst="rect">
              <a:avLst/>
            </a:prstGeom>
            <a:noFill/>
            <a:ln w="28575">
              <a:solidFill>
                <a:srgbClr val="FFC000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fa-IR" dirty="0" smtClean="0">
                  <a:cs typeface="B Titr" pitchFamily="2" charset="-78"/>
                </a:rPr>
                <a:t>جمع بندی</a:t>
              </a:r>
              <a:endParaRPr lang="en-US" dirty="0">
                <a:cs typeface="B Titr" pitchFamily="2" charset="-78"/>
              </a:endParaRP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5334000" y="5638800"/>
              <a:ext cx="2895600" cy="523220"/>
            </a:xfrm>
            <a:prstGeom prst="rect">
              <a:avLst/>
            </a:prstGeom>
            <a:solidFill>
              <a:srgbClr val="FFC000"/>
            </a:solidFill>
            <a:ln w="28575">
              <a:solidFill>
                <a:srgbClr val="FFFF00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fa-IR" sz="2800" smtClean="0">
                  <a:cs typeface="B Titr" pitchFamily="2" charset="-78"/>
                </a:rPr>
                <a:t>تأثیرگذاربر </a:t>
              </a:r>
              <a:r>
                <a:rPr lang="fa-IR" sz="2800" dirty="0" smtClean="0">
                  <a:cs typeface="B Titr" pitchFamily="2" charset="-78"/>
                </a:rPr>
                <a:t>یادگیری</a:t>
              </a:r>
              <a:endParaRPr lang="en-US" sz="2800" dirty="0">
                <a:cs typeface="B Titr" pitchFamily="2" charset="-78"/>
              </a:endParaRPr>
            </a:p>
          </p:txBody>
        </p:sp>
        <p:cxnSp>
          <p:nvCxnSpPr>
            <p:cNvPr id="10" name="Straight Arrow Connector 9"/>
            <p:cNvCxnSpPr>
              <a:stCxn id="3" idx="6"/>
            </p:cNvCxnSpPr>
            <p:nvPr/>
          </p:nvCxnSpPr>
          <p:spPr>
            <a:xfrm flipV="1">
              <a:off x="2819400" y="2743200"/>
              <a:ext cx="838200" cy="952500"/>
            </a:xfrm>
            <a:prstGeom prst="straightConnector1">
              <a:avLst/>
            </a:prstGeom>
            <a:ln w="28575">
              <a:solidFill>
                <a:srgbClr val="FFC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Arrow Connector 11"/>
            <p:cNvCxnSpPr/>
            <p:nvPr/>
          </p:nvCxnSpPr>
          <p:spPr>
            <a:xfrm>
              <a:off x="4953000" y="2362200"/>
              <a:ext cx="990600" cy="0"/>
            </a:xfrm>
            <a:prstGeom prst="straightConnector1">
              <a:avLst/>
            </a:prstGeom>
            <a:ln w="28575">
              <a:solidFill>
                <a:srgbClr val="FFC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Arrow Connector 13"/>
            <p:cNvCxnSpPr/>
            <p:nvPr/>
          </p:nvCxnSpPr>
          <p:spPr>
            <a:xfrm>
              <a:off x="6781800" y="2895600"/>
              <a:ext cx="0" cy="914400"/>
            </a:xfrm>
            <a:prstGeom prst="straightConnector1">
              <a:avLst/>
            </a:prstGeom>
            <a:ln w="28575">
              <a:solidFill>
                <a:srgbClr val="FFC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Arrow Connector 18"/>
            <p:cNvCxnSpPr/>
            <p:nvPr/>
          </p:nvCxnSpPr>
          <p:spPr>
            <a:xfrm>
              <a:off x="6781800" y="4572000"/>
              <a:ext cx="0" cy="914400"/>
            </a:xfrm>
            <a:prstGeom prst="straightConnector1">
              <a:avLst/>
            </a:prstGeom>
            <a:ln w="28575">
              <a:solidFill>
                <a:srgbClr val="FFC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Arrow Connector 20"/>
            <p:cNvCxnSpPr/>
            <p:nvPr/>
          </p:nvCxnSpPr>
          <p:spPr>
            <a:xfrm>
              <a:off x="2743200" y="4267200"/>
              <a:ext cx="2819400" cy="0"/>
            </a:xfrm>
            <a:prstGeom prst="straightConnector1">
              <a:avLst/>
            </a:prstGeom>
            <a:ln w="28575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6" name="TextBox 25"/>
          <p:cNvSpPr txBox="1"/>
          <p:nvPr/>
        </p:nvSpPr>
        <p:spPr>
          <a:xfrm>
            <a:off x="3733800" y="4495800"/>
            <a:ext cx="990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a-IR" dirty="0" smtClean="0">
                <a:solidFill>
                  <a:srgbClr val="FF0000"/>
                </a:solidFill>
                <a:cs typeface="B Titr" pitchFamily="2" charset="-78"/>
              </a:rPr>
              <a:t>خیر!!</a:t>
            </a:r>
            <a:endParaRPr lang="en-US" dirty="0">
              <a:solidFill>
                <a:srgbClr val="FF0000"/>
              </a:solidFill>
              <a:cs typeface="B Titr" pitchFamily="2" charset="-78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381000" y="533400"/>
          <a:ext cx="8382000" cy="5958840"/>
        </p:xfrm>
        <a:graphic>
          <a:graphicData uri="http://schemas.openxmlformats.org/drawingml/2006/table">
            <a:tbl>
              <a:tblPr rtl="1">
                <a:tableStyleId>{7DF18680-E054-41AD-8BC1-D1AEF772440D}</a:tableStyleId>
              </a:tblPr>
              <a:tblGrid>
                <a:gridCol w="2587885"/>
                <a:gridCol w="5794115"/>
              </a:tblGrid>
              <a:tr h="392809">
                <a:tc gridSpan="2"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2800" b="1" dirty="0" smtClean="0">
                          <a:cs typeface="B Titr" pitchFamily="2" charset="-78"/>
                        </a:rPr>
                        <a:t>مستند سازی</a:t>
                      </a:r>
                      <a:endParaRPr lang="en-US" sz="2800" b="1" dirty="0">
                        <a:latin typeface="Calibri"/>
                        <a:ea typeface="Calibri"/>
                        <a:cs typeface="B Titr" pitchFamily="2" charset="-78"/>
                      </a:endParaRPr>
                    </a:p>
                  </a:txBody>
                  <a:tcPr marL="49967" marR="49967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92809"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2400" b="1" dirty="0">
                          <a:cs typeface="B Nazanin" pitchFamily="2" charset="-78"/>
                        </a:rPr>
                        <a:t>آنها می گویند</a:t>
                      </a:r>
                      <a:endParaRPr lang="en-US" sz="2400" b="1" dirty="0"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49967" marR="49967" marT="0" marB="0"/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2400" b="1" dirty="0">
                          <a:cs typeface="B Nazanin" pitchFamily="2" charset="-78"/>
                        </a:rPr>
                        <a:t>به موضع اشاره کنید</a:t>
                      </a:r>
                      <a:endParaRPr lang="en-US" sz="2400" b="1" dirty="0"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49967" marR="49967" marT="0" marB="0"/>
                </a:tc>
              </a:tr>
              <a:tr h="323129"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2400" b="1" dirty="0">
                          <a:cs typeface="B Nazanin" pitchFamily="2" charset="-78"/>
                        </a:rPr>
                        <a:t>خلاصه</a:t>
                      </a:r>
                      <a:endParaRPr lang="en-US" sz="2400" b="1" dirty="0"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49967" marR="49967" marT="0" marB="0"/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2400" b="1" dirty="0">
                          <a:cs typeface="B Nazanin" pitchFamily="2" charset="-78"/>
                        </a:rPr>
                        <a:t>موضع را به خلاصه بگویید</a:t>
                      </a:r>
                      <a:endParaRPr lang="en-US" sz="2400" b="1" dirty="0"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49967" marR="49967" marT="0" marB="0"/>
                </a:tc>
              </a:tr>
              <a:tr h="323129"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2400" b="1" dirty="0">
                          <a:cs typeface="B Nazanin" pitchFamily="2" charset="-78"/>
                        </a:rPr>
                        <a:t>نقل قول</a:t>
                      </a:r>
                      <a:endParaRPr lang="en-US" sz="2400" b="1" dirty="0"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49967" marR="49967" marT="0" marB="0"/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2400" b="1" dirty="0">
                          <a:cs typeface="B Nazanin" pitchFamily="2" charset="-78"/>
                        </a:rPr>
                        <a:t>موضع را به صورت نقل قول بگویید</a:t>
                      </a:r>
                      <a:endParaRPr lang="en-US" sz="2400" b="1" dirty="0"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49967" marR="49967" marT="0" marB="0"/>
                </a:tc>
              </a:tr>
              <a:tr h="323129"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2400" b="1" dirty="0">
                          <a:cs typeface="B Nazanin" pitchFamily="2" charset="-78"/>
                        </a:rPr>
                        <a:t>واکنش های</a:t>
                      </a:r>
                      <a:endParaRPr lang="en-US" sz="2400" b="1" dirty="0"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49967" marR="49967" marT="0" marB="0"/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2400" b="1">
                          <a:cs typeface="B Nazanin" pitchFamily="2" charset="-78"/>
                        </a:rPr>
                        <a:t>مخالفت یا موافقت خود را با دلایلی بگویید که شواهد داشته باشد</a:t>
                      </a:r>
                      <a:endParaRPr lang="en-US" sz="2400" b="1"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49967" marR="49967" marT="0" marB="0"/>
                </a:tc>
              </a:tr>
              <a:tr h="323129"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2400" b="1">
                          <a:cs typeface="B Nazanin" pitchFamily="2" charset="-78"/>
                        </a:rPr>
                        <a:t>اما ما می گوییم</a:t>
                      </a:r>
                      <a:endParaRPr lang="en-US" sz="2400" b="1"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49967" marR="49967" marT="0" marB="0"/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2400" b="1" dirty="0" smtClean="0">
                          <a:cs typeface="B Nazanin" pitchFamily="2" charset="-78"/>
                        </a:rPr>
                        <a:t>پیش بینی کنید که آنها چطور خواهند گفت که شما اشتباه می کنید</a:t>
                      </a:r>
                      <a:endParaRPr lang="en-US" sz="2400" b="1" dirty="0"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49967" marR="49967" marT="0" marB="0"/>
                </a:tc>
              </a:tr>
              <a:tr h="646258"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2400" b="1" dirty="0">
                          <a:cs typeface="B Nazanin" pitchFamily="2" charset="-78"/>
                        </a:rPr>
                        <a:t>چرا مهم است</a:t>
                      </a:r>
                      <a:endParaRPr lang="en-US" sz="2400" b="1" dirty="0"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49967" marR="49967" marT="0" marB="0"/>
                </a:tc>
                <a:tc>
                  <a:txBody>
                    <a:bodyPr/>
                    <a:lstStyle/>
                    <a:p>
                      <a:pPr marL="0" marR="0" indent="0" algn="just" defTabSz="914400" rtl="1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2400" b="1" dirty="0" smtClean="0">
                          <a:cs typeface="B Nazanin" pitchFamily="2" charset="-78"/>
                        </a:rPr>
                        <a:t>چرا موضع شما مهم است</a:t>
                      </a:r>
                      <a:endParaRPr lang="en-US" sz="2400" b="1" dirty="0" smtClean="0">
                        <a:cs typeface="B Nazanin" pitchFamily="2" charset="-78"/>
                      </a:endParaRPr>
                    </a:p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2400" b="1" dirty="0"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49967" marR="49967" marT="0" marB="0"/>
                </a:tc>
              </a:tr>
              <a:tr h="646258"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2400" b="1">
                          <a:cs typeface="B Nazanin" pitchFamily="2" charset="-78"/>
                        </a:rPr>
                        <a:t>پیوند</a:t>
                      </a:r>
                      <a:endParaRPr lang="en-US" sz="2400" b="1"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49967" marR="49967" marT="0" marB="0"/>
                </a:tc>
                <a:tc>
                  <a:txBody>
                    <a:bodyPr/>
                    <a:lstStyle/>
                    <a:p>
                      <a:pPr marL="0" marR="0" indent="0" algn="just" defTabSz="914400" rtl="1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2400" b="1" dirty="0" smtClean="0">
                          <a:cs typeface="B Nazanin" pitchFamily="2" charset="-78"/>
                        </a:rPr>
                        <a:t>ایده ها را در جهت پشتیبانی از ادعا به هم پیوند بزنید</a:t>
                      </a:r>
                      <a:endParaRPr lang="en-US" sz="2400" b="1" dirty="0" smtClean="0">
                        <a:cs typeface="B Nazanin" pitchFamily="2" charset="-78"/>
                      </a:endParaRPr>
                    </a:p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2400" b="1" dirty="0"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49967" marR="49967" marT="0" marB="0"/>
                </a:tc>
              </a:tr>
              <a:tr h="646258"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2400" b="1">
                          <a:cs typeface="B Nazanin" pitchFamily="2" charset="-78"/>
                        </a:rPr>
                        <a:t>به عبارت دیگر</a:t>
                      </a:r>
                      <a:endParaRPr lang="en-US" sz="2400" b="1"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49967" marR="49967" marT="0" marB="0"/>
                </a:tc>
                <a:tc>
                  <a:txBody>
                    <a:bodyPr/>
                    <a:lstStyle/>
                    <a:p>
                      <a:pPr marL="0" marR="0" indent="0" algn="just" defTabSz="914400" rtl="1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2400" b="1" dirty="0" smtClean="0">
                          <a:cs typeface="B Nazanin" pitchFamily="2" charset="-78"/>
                        </a:rPr>
                        <a:t>دیدگاه های ادعای خود را به روش دیگر بازگو نمایید</a:t>
                      </a:r>
                      <a:endParaRPr lang="en-US" sz="2400" b="1" dirty="0" smtClean="0">
                        <a:cs typeface="B Nazanin" pitchFamily="2" charset="-78"/>
                      </a:endParaRPr>
                    </a:p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ar-SA" sz="2400" b="1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49967" marR="49967" marT="0" marB="0"/>
                </a:tc>
              </a:tr>
            </a:tbl>
          </a:graphicData>
        </a:graphic>
      </p:graphicFrame>
      <p:sp>
        <p:nvSpPr>
          <p:cNvPr id="26625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a-IR" sz="5400" dirty="0" smtClean="0">
                <a:solidFill>
                  <a:srgbClr val="CC3399"/>
                </a:solidFill>
                <a:cs typeface="B Nazanin" pitchFamily="2" charset="-78"/>
              </a:rPr>
              <a:t>صحت، دقت، صراحت </a:t>
            </a:r>
            <a:endParaRPr lang="en-US" sz="5400" dirty="0">
              <a:solidFill>
                <a:srgbClr val="CC3399"/>
              </a:solidFill>
              <a:cs typeface="B Nazanin" pitchFamily="2" charset="-78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286000" y="1752600"/>
            <a:ext cx="6629400" cy="1938992"/>
          </a:xfrm>
          <a:prstGeom prst="rect">
            <a:avLst/>
          </a:prstGeom>
          <a:solidFill>
            <a:srgbClr val="CC3399"/>
          </a:solidFill>
        </p:spPr>
        <p:txBody>
          <a:bodyPr wrap="square" rtlCol="0">
            <a:spAutoFit/>
          </a:bodyPr>
          <a:lstStyle/>
          <a:p>
            <a:pPr algn="r" rtl="1"/>
            <a:r>
              <a:rPr lang="fa-IR" sz="2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cs typeface="B Nazanin" pitchFamily="2" charset="-78"/>
              </a:rPr>
              <a:t>صحت (درستی)</a:t>
            </a:r>
            <a:r>
              <a:rPr lang="en-US" sz="2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cs typeface="B Nazanin" pitchFamily="2" charset="-78"/>
              </a:rPr>
              <a:t/>
            </a:r>
            <a:br>
              <a:rPr lang="en-US" sz="2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cs typeface="B Nazanin" pitchFamily="2" charset="-78"/>
              </a:rPr>
            </a:br>
            <a:r>
              <a:rPr lang="fa-IR" sz="2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cs typeface="B Nazanin" pitchFamily="2" charset="-78"/>
              </a:rPr>
              <a:t>پرسش­هايي که بر صحت تمرکز دارند:</a:t>
            </a:r>
            <a:r>
              <a:rPr lang="en-US" sz="2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cs typeface="B Nazanin" pitchFamily="2" charset="-78"/>
              </a:rPr>
              <a:t/>
            </a:r>
            <a:br>
              <a:rPr lang="en-US" sz="2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cs typeface="B Nazanin" pitchFamily="2" charset="-78"/>
              </a:rPr>
            </a:br>
            <a:r>
              <a:rPr lang="fa-IR" sz="2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cs typeface="B Nazanin" pitchFamily="2" charset="-78"/>
              </a:rPr>
              <a:t>آيا اين مطلب واقعاً درست است؟</a:t>
            </a:r>
            <a:r>
              <a:rPr lang="en-US" sz="2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cs typeface="B Nazanin" pitchFamily="2" charset="-78"/>
              </a:rPr>
              <a:t/>
            </a:r>
            <a:br>
              <a:rPr lang="en-US" sz="2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cs typeface="B Nazanin" pitchFamily="2" charset="-78"/>
              </a:rPr>
            </a:br>
            <a:r>
              <a:rPr lang="fa-IR" sz="2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cs typeface="B Nazanin" pitchFamily="2" charset="-78"/>
              </a:rPr>
              <a:t>چطور مي­توانم صحت اين مطلب را بررسي کنم؟</a:t>
            </a:r>
            <a:r>
              <a:rPr lang="en-US" sz="2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cs typeface="B Nazanin" pitchFamily="2" charset="-78"/>
              </a:rPr>
              <a:t/>
            </a:r>
            <a:br>
              <a:rPr lang="en-US" sz="2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cs typeface="B Nazanin" pitchFamily="2" charset="-78"/>
              </a:rPr>
            </a:br>
            <a:r>
              <a:rPr lang="fa-IR" sz="2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cs typeface="B Nazanin" pitchFamily="2" charset="-78"/>
              </a:rPr>
              <a:t>چطور مي­توانم بفهمم اين مطلب درست است؟</a:t>
            </a:r>
            <a:endParaRPr lang="en-US" sz="24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cs typeface="B Nazanin" pitchFamily="2" charset="-78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752600" y="5638799"/>
            <a:ext cx="7086600" cy="1231106"/>
          </a:xfrm>
          <a:prstGeom prst="rect">
            <a:avLst/>
          </a:prstGeom>
          <a:solidFill>
            <a:srgbClr val="33CC33"/>
          </a:solidFill>
        </p:spPr>
        <p:txBody>
          <a:bodyPr wrap="square" rtlCol="0">
            <a:spAutoFit/>
          </a:bodyPr>
          <a:lstStyle/>
          <a:p>
            <a:pPr lvl="0" algn="ctr" rtl="1">
              <a:spcBef>
                <a:spcPct val="0"/>
              </a:spcBef>
              <a:defRPr/>
            </a:pPr>
            <a:endParaRPr lang="fa-IR" dirty="0" smtClean="0"/>
          </a:p>
          <a:p>
            <a:pPr lvl="0" algn="ctr" rtl="1">
              <a:spcBef>
                <a:spcPct val="0"/>
              </a:spcBef>
              <a:defRPr/>
            </a:pPr>
            <a:r>
              <a:rPr lang="fa-IR" sz="2800" b="1" dirty="0" smtClean="0">
                <a:solidFill>
                  <a:schemeClr val="bg1"/>
                </a:solidFill>
                <a:cs typeface="B Nazanin" pitchFamily="2" charset="-78"/>
              </a:rPr>
              <a:t>بیان صریح فرضیه هایی که ما را هدایت می کند.</a:t>
            </a:r>
          </a:p>
          <a:p>
            <a:pPr lvl="0" algn="ctr" rtl="1">
              <a:spcBef>
                <a:spcPct val="0"/>
              </a:spcBef>
              <a:defRPr/>
            </a:pPr>
            <a:r>
              <a:rPr lang="fa-IR" sz="2800" b="1" dirty="0" smtClean="0">
                <a:solidFill>
                  <a:schemeClr val="bg1"/>
                </a:solidFill>
                <a:cs typeface="B Nazanin" pitchFamily="2" charset="-78"/>
              </a:rPr>
              <a:t>قرار دادن فرضیه ها در معرض استدلال</a:t>
            </a:r>
            <a:endParaRPr lang="en-US" sz="2800" dirty="0">
              <a:solidFill>
                <a:schemeClr val="bg1"/>
              </a:solidFill>
              <a:cs typeface="B Nazanin" pitchFamily="2" charset="-78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28600" y="3828871"/>
            <a:ext cx="5867400" cy="156966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lvl="0" algn="ctr" rtl="1">
              <a:spcBef>
                <a:spcPct val="0"/>
              </a:spcBef>
              <a:defRPr/>
            </a:pPr>
            <a:r>
              <a:rPr lang="fa-IR" sz="2400" b="1" dirty="0" smtClean="0">
                <a:cs typeface="B Nazanin" pitchFamily="2" charset="-78"/>
              </a:rPr>
              <a:t>دقت</a:t>
            </a:r>
            <a:r>
              <a:rPr lang="en-US" sz="2400" b="1" dirty="0" smtClean="0">
                <a:cs typeface="B Nazanin" pitchFamily="2" charset="-78"/>
              </a:rPr>
              <a:t/>
            </a:r>
            <a:br>
              <a:rPr lang="en-US" sz="2400" b="1" dirty="0" smtClean="0">
                <a:cs typeface="B Nazanin" pitchFamily="2" charset="-78"/>
              </a:rPr>
            </a:br>
            <a:r>
              <a:rPr lang="fa-IR" sz="2400" b="1" dirty="0" smtClean="0">
                <a:cs typeface="B Nazanin" pitchFamily="2" charset="-78"/>
              </a:rPr>
              <a:t>سؤالاتي که بر دقت­تر تمرکز دارند به شرح زير هستند:</a:t>
            </a:r>
            <a:r>
              <a:rPr lang="en-US" sz="2400" b="1" dirty="0" smtClean="0">
                <a:cs typeface="B Nazanin" pitchFamily="2" charset="-78"/>
              </a:rPr>
              <a:t/>
            </a:r>
            <a:br>
              <a:rPr lang="en-US" sz="2400" b="1" dirty="0" smtClean="0">
                <a:cs typeface="B Nazanin" pitchFamily="2" charset="-78"/>
              </a:rPr>
            </a:br>
            <a:r>
              <a:rPr lang="fa-IR" sz="2400" b="1" dirty="0" smtClean="0">
                <a:cs typeface="B Nazanin" pitchFamily="2" charset="-78"/>
              </a:rPr>
              <a:t>آيا </a:t>
            </a:r>
            <a:r>
              <a:rPr lang="fa-IR" sz="2400" b="1" dirty="0" smtClean="0">
                <a:cs typeface="B Nazanin" pitchFamily="2" charset="-78"/>
              </a:rPr>
              <a:t>ميتوانيد </a:t>
            </a:r>
            <a:r>
              <a:rPr lang="fa-IR" sz="2400" b="1" dirty="0" smtClean="0">
                <a:cs typeface="B Nazanin" pitchFamily="2" charset="-78"/>
              </a:rPr>
              <a:t>جزئيات بيشتري ارائه کنيد؟</a:t>
            </a:r>
            <a:r>
              <a:rPr lang="en-US" sz="2400" b="1" dirty="0" smtClean="0">
                <a:cs typeface="B Nazanin" pitchFamily="2" charset="-78"/>
              </a:rPr>
              <a:t/>
            </a:r>
            <a:br>
              <a:rPr lang="en-US" sz="2400" b="1" dirty="0" smtClean="0">
                <a:cs typeface="B Nazanin" pitchFamily="2" charset="-78"/>
              </a:rPr>
            </a:br>
            <a:r>
              <a:rPr lang="fa-IR" sz="2400" b="1" dirty="0" smtClean="0">
                <a:cs typeface="B Nazanin" pitchFamily="2" charset="-78"/>
              </a:rPr>
              <a:t>آيا </a:t>
            </a:r>
            <a:r>
              <a:rPr lang="fa-IR" sz="2400" b="1" dirty="0" smtClean="0">
                <a:cs typeface="B Nazanin" pitchFamily="2" charset="-78"/>
              </a:rPr>
              <a:t>ميتوانيد صريحتر </a:t>
            </a:r>
            <a:r>
              <a:rPr lang="fa-IR" sz="2400" b="1" dirty="0" smtClean="0">
                <a:cs typeface="B Nazanin" pitchFamily="2" charset="-78"/>
              </a:rPr>
              <a:t>باشيد؟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650</TotalTime>
  <Words>503</Words>
  <Application>Microsoft Office PowerPoint</Application>
  <PresentationFormat>On-screen Show (4:3)</PresentationFormat>
  <Paragraphs>93</Paragraphs>
  <Slides>12</Slides>
  <Notes>6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4" baseType="lpstr">
      <vt:lpstr>Office Theme</vt:lpstr>
      <vt:lpstr>Clip</vt:lpstr>
      <vt:lpstr>به نام خدا</vt:lpstr>
      <vt:lpstr>مسئله شناسی</vt:lpstr>
      <vt:lpstr>مطالعه موقعیت</vt:lpstr>
      <vt:lpstr>بیان مسئله</vt:lpstr>
      <vt:lpstr>تبیین مسئله</vt:lpstr>
      <vt:lpstr>شواهد</vt:lpstr>
      <vt:lpstr>چرخه شواهد </vt:lpstr>
      <vt:lpstr>Slide 8</vt:lpstr>
      <vt:lpstr>صحت، دقت، صراحت </vt:lpstr>
      <vt:lpstr>بازتابی آگاهي مدل</vt:lpstr>
      <vt:lpstr>Teaching Adults</vt:lpstr>
      <vt:lpstr>آموزش بزرگسالان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تصور کنید در کلاس یک معلم حرفه‏ای  حضور دارید! آنچه می بینید؟  آنچه می شنوید؟  آنچه دانش آموزان می گویند/ انجام می دهند؟</dc:title>
  <dc:creator>amene</dc:creator>
  <cp:lastModifiedBy>Shabpare</cp:lastModifiedBy>
  <cp:revision>38</cp:revision>
  <dcterms:created xsi:type="dcterms:W3CDTF">2006-08-16T00:00:00Z</dcterms:created>
  <dcterms:modified xsi:type="dcterms:W3CDTF">2014-09-28T13:40:46Z</dcterms:modified>
</cp:coreProperties>
</file>