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9" r:id="rId2"/>
    <p:sldId id="271" r:id="rId3"/>
    <p:sldId id="273" r:id="rId4"/>
    <p:sldId id="275" r:id="rId5"/>
    <p:sldId id="276" r:id="rId6"/>
    <p:sldId id="277" r:id="rId7"/>
    <p:sldId id="27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33CC"/>
    <a:srgbClr val="CCFFFF"/>
    <a:srgbClr val="9900CC"/>
    <a:srgbClr val="97CC00"/>
    <a:srgbClr val="A2B1B4"/>
    <a:srgbClr val="99A9C3"/>
    <a:srgbClr val="00CC99"/>
    <a:srgbClr val="FF505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84"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5312C-F8DD-4792-8009-34E53EC2704F}" type="datetimeFigureOut">
              <a:rPr lang="en-US" smtClean="0"/>
              <a:pPr/>
              <a:t>9/13/2015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B5F0D2-ECF5-4D7A-B8CC-E419AA6DC979}" type="slidenum">
              <a:rPr lang="en-US" smtClean="0"/>
              <a:pPr/>
              <a:t>‹#›</a:t>
            </a:fld>
            <a:endParaRPr lang="en-US"/>
          </a:p>
        </p:txBody>
      </p:sp>
    </p:spTree>
    <p:extLst>
      <p:ext uri="{BB962C8B-B14F-4D97-AF65-F5344CB8AC3E}">
        <p14:creationId xmlns="" xmlns:p14="http://schemas.microsoft.com/office/powerpoint/2010/main" val="1077253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9/13/2015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9/13/2015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9/13/2015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9/13/2015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14400" y="2362200"/>
            <a:ext cx="6934200" cy="2054225"/>
          </a:xfrm>
        </p:spPr>
        <p:txBody>
          <a:bodyPr>
            <a:noAutofit/>
          </a:bodyPr>
          <a:lstStyle/>
          <a:p>
            <a:r>
              <a:rPr lang="ar-SA" sz="3600" dirty="0" smtClean="0"/>
              <a:t>مرحله ای است که در آن یادگیرنده می بیند و می شنود، موضوعات را از دیدگاه های مختلف بررسی می کند و در مطالب یادگیری به دنبال یافتن معنا است.</a:t>
            </a:r>
            <a:endParaRPr lang="en-US" sz="3600" dirty="0" smtClean="0"/>
          </a:p>
          <a:p>
            <a:endParaRPr lang="en-US" sz="3600" dirty="0"/>
          </a:p>
        </p:txBody>
      </p:sp>
      <p:sp>
        <p:nvSpPr>
          <p:cNvPr id="3" name="Title 2"/>
          <p:cNvSpPr>
            <a:spLocks noGrp="1"/>
          </p:cNvSpPr>
          <p:nvPr>
            <p:ph type="title"/>
          </p:nvPr>
        </p:nvSpPr>
        <p:spPr/>
        <p:txBody>
          <a:bodyPr/>
          <a:lstStyle/>
          <a:p>
            <a:r>
              <a:rPr lang="ar-SA" sz="4400" dirty="0" smtClean="0"/>
              <a:t>مشاهده تاملی</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مشاهده تأملی و ارتباط آن با دریافت</a:t>
            </a:r>
            <a:endParaRPr lang="en-US" dirty="0">
              <a:cs typeface="B Titr" pitchFamily="2" charset="-78"/>
            </a:endParaRPr>
          </a:p>
        </p:txBody>
      </p:sp>
      <p:sp>
        <p:nvSpPr>
          <p:cNvPr id="3" name="Text Placeholder 2"/>
          <p:cNvSpPr>
            <a:spLocks noGrp="1"/>
          </p:cNvSpPr>
          <p:nvPr>
            <p:ph type="body" idx="1"/>
          </p:nvPr>
        </p:nvSpPr>
        <p:spPr>
          <a:xfrm>
            <a:off x="228600" y="2438400"/>
            <a:ext cx="8610600" cy="1524000"/>
          </a:xfrm>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lnSpcReduction="10000"/>
          </a:bodyPr>
          <a:lstStyle/>
          <a:p>
            <a:pPr algn="just" rtl="1"/>
            <a:r>
              <a:rPr lang="ar-SA" sz="2000" dirty="0" smtClean="0">
                <a:solidFill>
                  <a:schemeClr val="tx1"/>
                </a:solidFill>
                <a:cs typeface="B Nazanin" pitchFamily="2" charset="-78"/>
              </a:rPr>
              <a:t>زمانی که فرد در موقعیت یادگیری قرار می گیرد، حواس گوناگون </a:t>
            </a:r>
            <a:r>
              <a:rPr lang="fa-IR" sz="2000" dirty="0" smtClean="0">
                <a:solidFill>
                  <a:schemeClr val="tx1"/>
                </a:solidFill>
                <a:cs typeface="B Nazanin" pitchFamily="2" charset="-78"/>
              </a:rPr>
              <a:t>خود را</a:t>
            </a:r>
            <a:r>
              <a:rPr lang="ar-SA" sz="2000" dirty="0" smtClean="0">
                <a:solidFill>
                  <a:schemeClr val="tx1"/>
                </a:solidFill>
                <a:cs typeface="B Nazanin" pitchFamily="2" charset="-78"/>
              </a:rPr>
              <a:t> به کار </a:t>
            </a:r>
            <a:r>
              <a:rPr lang="fa-IR" sz="2000" dirty="0" smtClean="0">
                <a:solidFill>
                  <a:schemeClr val="tx1"/>
                </a:solidFill>
                <a:cs typeface="B Nazanin" pitchFamily="2" charset="-78"/>
              </a:rPr>
              <a:t>می گیرد و </a:t>
            </a:r>
            <a:r>
              <a:rPr lang="ar-SA" sz="2000" dirty="0" smtClean="0">
                <a:solidFill>
                  <a:schemeClr val="tx1"/>
                </a:solidFill>
                <a:cs typeface="B Nazanin" pitchFamily="2" charset="-78"/>
              </a:rPr>
              <a:t>با دریافت داده های حسی خام از محیط پیرامون راه را برای دستیابی به شناخت هموار می‌سازد. مشاهده‏ای که در آن تمامی حواس فرد به کار بسته می شود و او را قادر به دیدن جزئیات و </a:t>
            </a:r>
            <a:r>
              <a:rPr lang="fa-IR" sz="2000" dirty="0" smtClean="0">
                <a:solidFill>
                  <a:schemeClr val="tx1"/>
                </a:solidFill>
                <a:cs typeface="B Nazanin" pitchFamily="2" charset="-78"/>
              </a:rPr>
              <a:t>صورت های مختلف/ ابعاد مختلف موقعیت </a:t>
            </a:r>
            <a:r>
              <a:rPr lang="ar-SA" sz="2000" dirty="0" smtClean="0">
                <a:solidFill>
                  <a:schemeClr val="tx1"/>
                </a:solidFill>
                <a:cs typeface="B Nazanin" pitchFamily="2" charset="-78"/>
              </a:rPr>
              <a:t>می‌کند. </a:t>
            </a:r>
            <a:endParaRPr lang="fa-IR" sz="2000" dirty="0" smtClean="0">
              <a:solidFill>
                <a:schemeClr val="tx1"/>
              </a:solidFill>
              <a:cs typeface="B Nazanin" pitchFamily="2" charset="-78"/>
            </a:endParaRPr>
          </a:p>
          <a:p>
            <a:pPr algn="just" rtl="1"/>
            <a:endParaRPr lang="fa-IR" dirty="0" smtClean="0"/>
          </a:p>
        </p:txBody>
      </p:sp>
      <p:sp>
        <p:nvSpPr>
          <p:cNvPr id="4" name="Text Placeholder 2"/>
          <p:cNvSpPr txBox="1">
            <a:spLocks/>
          </p:cNvSpPr>
          <p:nvPr/>
        </p:nvSpPr>
        <p:spPr>
          <a:xfrm>
            <a:off x="457200" y="5562600"/>
            <a:ext cx="8077200" cy="838200"/>
          </a:xfrm>
          <a:prstGeom prst="rect">
            <a:avLst/>
          </a:prstGeom>
          <a:solidFill>
            <a:srgbClr val="FF5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anchor="t">
            <a:normAutofit fontScale="40000" lnSpcReduction="20000"/>
          </a:bodyPr>
          <a:lstStyle/>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ct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ar-SA" sz="5800" b="1" i="0" u="none" strike="noStrike" kern="1200" normalizeH="0" baseline="0" noProof="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uLnTx/>
                <a:uFillTx/>
                <a:cs typeface="B Titr" pitchFamily="2" charset="-78"/>
              </a:rPr>
              <a:t>«به گونه ای نگاه کن که گویی دوربینی در دست توست».</a:t>
            </a:r>
            <a:endParaRPr kumimoji="0" lang="en-US" sz="5800" b="1" i="0" u="none" strike="noStrike" kern="1200" normalizeH="0" baseline="0" noProof="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uLnTx/>
              <a:uFillTx/>
              <a:cs typeface="B Titr" pitchFamily="2" charset="-78"/>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p:txBody>
      </p:sp>
      <p:sp>
        <p:nvSpPr>
          <p:cNvPr id="5" name="Text Placeholder 2"/>
          <p:cNvSpPr txBox="1">
            <a:spLocks/>
          </p:cNvSpPr>
          <p:nvPr/>
        </p:nvSpPr>
        <p:spPr>
          <a:xfrm>
            <a:off x="304800" y="3962400"/>
            <a:ext cx="8458200" cy="1524000"/>
          </a:xfrm>
          <a:prstGeom prst="rect">
            <a:avLst/>
          </a:prstGeom>
          <a:solidFill>
            <a:srgbClr val="00B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t">
            <a:noAutofit/>
          </a:bodyPr>
          <a:lstStyle/>
          <a:p>
            <a:pPr marL="0" marR="0" lvl="0" indent="0" algn="ct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ar-SA"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«خبره تربیتی فردی است که به کلاس وارد می شود و هر آنچه که می بیند را بسیار شبیه به منتقدی که از نمایشگاهی بازدید می کند، می نویسد/ یادداشت می کند. </a:t>
            </a:r>
            <a:r>
              <a:rPr kumimoji="0" lang="fa-IR"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آیزنر</a:t>
            </a:r>
            <a:r>
              <a:rPr kumimoji="0" lang="ar-SA"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 حتی گام را از این فراتر می‌گذارد و می گوید «هیچ مفهومی بدون اطلاعات حسی شکل نمی‌گیرد ».</a:t>
            </a:r>
            <a:endParaRPr kumimoji="0" lang="en-US"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3400" y="2743200"/>
            <a:ext cx="8001000" cy="3505200"/>
          </a:xfrm>
          <a:solidFill>
            <a:schemeClr val="accent5">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ar-SA" sz="4000" cap="none" spc="0" dirty="0" smtClean="0">
                <a:ln w="19050">
                  <a:solidFill>
                    <a:schemeClr val="tx2">
                      <a:tint val="1000"/>
                    </a:schemeClr>
                  </a:solidFill>
                  <a:prstDash val="solid"/>
                </a:ln>
                <a:solidFill>
                  <a:srgbClr val="00B050"/>
                </a:solidFill>
                <a:effectLst>
                  <a:outerShdw blurRad="50000" dist="50800" dir="7500000" algn="tl">
                    <a:srgbClr val="000000">
                      <a:shade val="5000"/>
                      <a:alpha val="35000"/>
                    </a:srgbClr>
                  </a:outerShdw>
                </a:effectLst>
                <a:cs typeface="B Titr" pitchFamily="2" charset="-78"/>
              </a:rPr>
              <a:t>فرد تجربه های خود را تا جایی که امکان دارد به کناری می نهد تا بتواند از زاویه تازه ای به پدیده مورد بررسی بنگرد، گویی که برای نخستین بار به آن پدیده نگاه می‌کند </a:t>
            </a:r>
            <a:r>
              <a:rPr lang="fa-IR" sz="4000" cap="none" spc="0" dirty="0" smtClean="0">
                <a:ln w="19050">
                  <a:solidFill>
                    <a:schemeClr val="tx2">
                      <a:tint val="1000"/>
                    </a:schemeClr>
                  </a:solidFill>
                  <a:prstDash val="solid"/>
                </a:ln>
                <a:solidFill>
                  <a:srgbClr val="00B050"/>
                </a:solidFill>
                <a:effectLst>
                  <a:outerShdw blurRad="50000" dist="50800" dir="7500000" algn="tl">
                    <a:srgbClr val="000000">
                      <a:shade val="5000"/>
                      <a:alpha val="35000"/>
                    </a:srgbClr>
                  </a:outerShdw>
                </a:effectLst>
                <a:cs typeface="B Titr" pitchFamily="2" charset="-78"/>
              </a:rPr>
              <a:t>.</a:t>
            </a:r>
            <a:endParaRPr lang="en-US" sz="4000" dirty="0">
              <a:solidFill>
                <a:srgbClr val="00B050"/>
              </a:solidFill>
            </a:endParaRPr>
          </a:p>
        </p:txBody>
      </p:sp>
      <p:sp>
        <p:nvSpPr>
          <p:cNvPr id="3" name="Title 2"/>
          <p:cNvSpPr>
            <a:spLocks noGrp="1"/>
          </p:cNvSpPr>
          <p:nvPr>
            <p:ph type="title"/>
          </p:nvPr>
        </p:nvSpPr>
        <p:spPr/>
        <p:txBody>
          <a:bodyPr/>
          <a:lstStyle/>
          <a:p>
            <a:r>
              <a:rPr lang="fa-IR" dirty="0" smtClean="0">
                <a:cs typeface="B Titr" pitchFamily="2" charset="-78"/>
              </a:rPr>
              <a:t>در</a:t>
            </a:r>
            <a:r>
              <a:rPr lang="fa-IR" dirty="0" smtClean="0">
                <a:solidFill>
                  <a:schemeClr val="bg1"/>
                </a:solidFill>
                <a:cs typeface="B Titr" pitchFamily="2" charset="-78"/>
              </a:rPr>
              <a:t> پرانتز قرار دادن تجربه ها</a:t>
            </a:r>
            <a:endParaRPr lang="en-US" dirty="0">
              <a:solidFill>
                <a:schemeClr val="bg1"/>
              </a:solidFill>
              <a:cs typeface="B Tit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667000"/>
            <a:ext cx="8229600" cy="3581400"/>
          </a:xfrm>
          <a:solidFill>
            <a:srgbClr val="00CC99"/>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ar-SA" sz="2400" dirty="0" smtClean="0">
                <a:solidFill>
                  <a:schemeClr val="accent1">
                    <a:lumMod val="75000"/>
                  </a:schemeClr>
                </a:solidFill>
                <a:cs typeface="B Titr" pitchFamily="2" charset="-78"/>
              </a:rPr>
              <a:t>ت</a:t>
            </a:r>
            <a:r>
              <a:rPr lang="ar-SA" sz="2400" dirty="0" smtClean="0">
                <a:solidFill>
                  <a:srgbClr val="002060"/>
                </a:solidFill>
                <a:cs typeface="B Titr" pitchFamily="2" charset="-78"/>
              </a:rPr>
              <a:t>أمل هنگامی صورت می گیرد که شما لحظه ای مکث می کنید تا پس از رخ دادن رویدادی، با برگشت به عقب به آن بیاندیشید. آن رویداد را به ذهن می آورید، و در مورد آن بیشتر فکر می کنید. به این ترتیب این رویداد حالت توالی زمانی خود را از دست داده و به مجموعه ای از افکار پرسشگر مانند </a:t>
            </a:r>
            <a:endParaRPr lang="fa-IR" sz="2400" dirty="0" smtClean="0">
              <a:solidFill>
                <a:srgbClr val="002060"/>
              </a:solidFill>
              <a:cs typeface="B Titr" pitchFamily="2" charset="-78"/>
            </a:endParaRPr>
          </a:p>
          <a:p>
            <a:r>
              <a:rPr lang="ar-SA" sz="2400" dirty="0" smtClean="0">
                <a:solidFill>
                  <a:srgbClr val="FF0000"/>
                </a:solidFill>
                <a:cs typeface="B Titr" pitchFamily="2" charset="-78"/>
              </a:rPr>
              <a:t>«چه اتفاقی افتاد؟» </a:t>
            </a:r>
            <a:endParaRPr lang="fa-IR" sz="2400" dirty="0" smtClean="0">
              <a:solidFill>
                <a:srgbClr val="FF0000"/>
              </a:solidFill>
              <a:cs typeface="B Titr" pitchFamily="2" charset="-78"/>
            </a:endParaRPr>
          </a:p>
          <a:p>
            <a:r>
              <a:rPr lang="ar-SA" sz="2400" dirty="0" smtClean="0">
                <a:solidFill>
                  <a:srgbClr val="0070C0"/>
                </a:solidFill>
                <a:cs typeface="B Titr" pitchFamily="2" charset="-78"/>
              </a:rPr>
              <a:t>«چگونه؟» و </a:t>
            </a:r>
            <a:endParaRPr lang="fa-IR" sz="2400" dirty="0" smtClean="0">
              <a:solidFill>
                <a:srgbClr val="0070C0"/>
              </a:solidFill>
              <a:cs typeface="B Titr" pitchFamily="2" charset="-78"/>
            </a:endParaRPr>
          </a:p>
          <a:p>
            <a:r>
              <a:rPr lang="ar-SA" sz="2400" dirty="0" smtClean="0">
                <a:solidFill>
                  <a:srgbClr val="FFFF00"/>
                </a:solidFill>
                <a:cs typeface="B Titr" pitchFamily="2" charset="-78"/>
              </a:rPr>
              <a:t>«چ</a:t>
            </a:r>
            <a:r>
              <a:rPr lang="fa-IR" sz="2400" dirty="0" smtClean="0">
                <a:solidFill>
                  <a:srgbClr val="FFFF00"/>
                </a:solidFill>
                <a:cs typeface="B Titr" pitchFamily="2" charset="-78"/>
              </a:rPr>
              <a:t>را</a:t>
            </a:r>
            <a:r>
              <a:rPr lang="ar-SA" sz="2400" dirty="0" smtClean="0">
                <a:solidFill>
                  <a:srgbClr val="FFFF00"/>
                </a:solidFill>
                <a:cs typeface="B Titr" pitchFamily="2" charset="-78"/>
              </a:rPr>
              <a:t>؟» تبدیل می‌شود. </a:t>
            </a:r>
            <a:endParaRPr lang="en-US" sz="2400" dirty="0">
              <a:solidFill>
                <a:srgbClr val="FFFF00"/>
              </a:solidFill>
              <a:cs typeface="B Titr" pitchFamily="2" charset="-78"/>
            </a:endParaRPr>
          </a:p>
        </p:txBody>
      </p:sp>
      <p:sp>
        <p:nvSpPr>
          <p:cNvPr id="3" name="Title 2"/>
          <p:cNvSpPr>
            <a:spLocks noGrp="1"/>
          </p:cNvSpPr>
          <p:nvPr>
            <p:ph type="title"/>
          </p:nvPr>
        </p:nvSpPr>
        <p:spPr/>
        <p:txBody>
          <a:bodyPr/>
          <a:lstStyle/>
          <a:p>
            <a:r>
              <a:rPr lang="fa-IR" dirty="0" smtClean="0">
                <a:cs typeface="B Titr" pitchFamily="2" charset="-78"/>
              </a:rPr>
              <a:t>تأمل</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rtl="1"/>
            <a:r>
              <a:rPr lang="fa-IR" sz="7200" b="1" dirty="0" smtClean="0"/>
              <a:t>توصیف</a:t>
            </a:r>
            <a:r>
              <a:rPr lang="fa-IR" dirty="0" smtClean="0"/>
              <a:t> </a:t>
            </a:r>
            <a:endParaRPr lang="en-US" dirty="0"/>
          </a:p>
        </p:txBody>
      </p:sp>
      <p:sp>
        <p:nvSpPr>
          <p:cNvPr id="4" name="TextBox 3"/>
          <p:cNvSpPr txBox="1"/>
          <p:nvPr/>
        </p:nvSpPr>
        <p:spPr>
          <a:xfrm>
            <a:off x="762000" y="3048000"/>
            <a:ext cx="7239000" cy="2862322"/>
          </a:xfrm>
          <a:prstGeom prst="rect">
            <a:avLst/>
          </a:prstGeom>
          <a:noFill/>
        </p:spPr>
        <p:txBody>
          <a:bodyPr wrap="square" rtlCol="0">
            <a:spAutoFit/>
          </a:bodyPr>
          <a:lstStyle/>
          <a:p>
            <a:pPr algn="r"/>
            <a:r>
              <a:rPr lang="fa-IR" sz="6000" b="1" dirty="0" smtClean="0">
                <a:cs typeface="2  Zar" pitchFamily="2" charset="-78"/>
              </a:rPr>
              <a:t>روایت بی چون و چرای مشاهدات خود. آنچه که هست. بیان ویژگی ها</a:t>
            </a:r>
            <a:endParaRPr lang="en-US" sz="6000" b="1" dirty="0">
              <a:cs typeface="2  Zar" pitchFamily="2" charset="-78"/>
            </a:endParaRPr>
          </a:p>
        </p:txBody>
      </p:sp>
    </p:spTree>
    <p:extLst>
      <p:ext uri="{BB962C8B-B14F-4D97-AF65-F5344CB8AC3E}">
        <p14:creationId xmlns="" xmlns:p14="http://schemas.microsoft.com/office/powerpoint/2010/main" val="3958670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14400" y="2743200"/>
            <a:ext cx="7239000" cy="1673225"/>
          </a:xfrm>
        </p:spPr>
        <p:txBody>
          <a:bodyPr>
            <a:noAutofit/>
          </a:bodyPr>
          <a:lstStyle/>
          <a:p>
            <a:pPr algn="r"/>
            <a:r>
              <a:rPr lang="fa-IR" sz="4400" dirty="0" smtClean="0">
                <a:cs typeface="2  Zar" pitchFamily="2" charset="-78"/>
              </a:rPr>
              <a:t>با تمایلات سروکار دارد.وفرد احساس خود را از مشاهدات خود بیان می کند. دریافت یعنی چگونه ها</a:t>
            </a:r>
            <a:endParaRPr lang="en-US" sz="4400" dirty="0">
              <a:cs typeface="2  Zar" pitchFamily="2" charset="-78"/>
            </a:endParaRPr>
          </a:p>
        </p:txBody>
      </p:sp>
      <p:sp>
        <p:nvSpPr>
          <p:cNvPr id="3" name="Title 2"/>
          <p:cNvSpPr>
            <a:spLocks noGrp="1"/>
          </p:cNvSpPr>
          <p:nvPr>
            <p:ph type="title"/>
          </p:nvPr>
        </p:nvSpPr>
        <p:spPr/>
        <p:txBody>
          <a:bodyPr>
            <a:normAutofit/>
          </a:bodyPr>
          <a:lstStyle/>
          <a:p>
            <a:r>
              <a:rPr lang="fa-IR" sz="7200" b="1" dirty="0" smtClean="0"/>
              <a:t>احساس و دریافت</a:t>
            </a:r>
            <a:endParaRPr lang="en-US" sz="7200" b="1" dirty="0"/>
          </a:p>
        </p:txBody>
      </p:sp>
    </p:spTree>
    <p:extLst>
      <p:ext uri="{BB962C8B-B14F-4D97-AF65-F5344CB8AC3E}">
        <p14:creationId xmlns="" xmlns:p14="http://schemas.microsoft.com/office/powerpoint/2010/main" val="362845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743200"/>
            <a:ext cx="8382000" cy="3733800"/>
          </a:xfrm>
        </p:spPr>
        <p:txBody>
          <a:bodyPr>
            <a:noAutofit/>
          </a:bodyPr>
          <a:lstStyle/>
          <a:p>
            <a:pPr algn="r" rtl="1"/>
            <a:r>
              <a:rPr lang="fa-IR" sz="2800" dirty="0" smtClean="0">
                <a:cs typeface="2  Zar" pitchFamily="2" charset="-78"/>
              </a:rPr>
              <a:t>جمله ای که بار ارزشی دارد.یعنی خوب و بد بودن چیزی را نشان می دهد.در قضاوت کردن شخصی برخورد می کنیم.</a:t>
            </a:r>
          </a:p>
          <a:p>
            <a:pPr algn="r" rtl="1"/>
            <a:r>
              <a:rPr lang="fa-IR" sz="2800" dirty="0" smtClean="0">
                <a:cs typeface="2  Zar" pitchFamily="2" charset="-78"/>
              </a:rPr>
              <a:t>قضاوت بر دو نوع است :</a:t>
            </a:r>
            <a:r>
              <a:rPr lang="fa-IR" sz="2800" dirty="0" smtClean="0">
                <a:solidFill>
                  <a:srgbClr val="FF0000"/>
                </a:solidFill>
                <a:cs typeface="2  Zar" pitchFamily="2" charset="-78"/>
              </a:rPr>
              <a:t>درونی</a:t>
            </a:r>
            <a:r>
              <a:rPr lang="fa-IR" sz="2800" dirty="0" smtClean="0">
                <a:cs typeface="2  Zar" pitchFamily="2" charset="-78"/>
              </a:rPr>
              <a:t> بر مبنای ارزشها و نگرشها( معلمان این مدرسه شیک پوش بودند. </a:t>
            </a:r>
          </a:p>
          <a:p>
            <a:pPr algn="r" rtl="1"/>
            <a:r>
              <a:rPr lang="fa-IR" sz="2800" dirty="0" smtClean="0">
                <a:solidFill>
                  <a:srgbClr val="FF0000"/>
                </a:solidFill>
                <a:cs typeface="2  Zar" pitchFamily="2" charset="-78"/>
              </a:rPr>
              <a:t>بیرونی</a:t>
            </a:r>
            <a:r>
              <a:rPr lang="fa-IR" sz="2800" dirty="0" smtClean="0">
                <a:cs typeface="2  Zar" pitchFamily="2" charset="-78"/>
              </a:rPr>
              <a:t> : بر مبنای استانداردها( صندلی ها متناسب قد دانش آموزان نبودند.)</a:t>
            </a:r>
            <a:endParaRPr lang="en-US" sz="2800" dirty="0">
              <a:cs typeface="2  Zar" pitchFamily="2" charset="-78"/>
            </a:endParaRPr>
          </a:p>
        </p:txBody>
      </p:sp>
      <p:sp>
        <p:nvSpPr>
          <p:cNvPr id="3" name="Title 2"/>
          <p:cNvSpPr>
            <a:spLocks noGrp="1"/>
          </p:cNvSpPr>
          <p:nvPr>
            <p:ph type="title"/>
          </p:nvPr>
        </p:nvSpPr>
        <p:spPr/>
        <p:txBody>
          <a:bodyPr/>
          <a:lstStyle/>
          <a:p>
            <a:r>
              <a:rPr lang="fa-IR" sz="8000" b="1" dirty="0" smtClean="0">
                <a:cs typeface="2  Zar" pitchFamily="2" charset="-78"/>
              </a:rPr>
              <a:t>قضاوت</a:t>
            </a:r>
            <a:r>
              <a:rPr lang="fa-IR" dirty="0" smtClean="0"/>
              <a:t> </a:t>
            </a:r>
            <a:endParaRPr lang="en-US" dirty="0"/>
          </a:p>
        </p:txBody>
      </p:sp>
    </p:spTree>
    <p:extLst>
      <p:ext uri="{BB962C8B-B14F-4D97-AF65-F5344CB8AC3E}">
        <p14:creationId xmlns="" xmlns:p14="http://schemas.microsoft.com/office/powerpoint/2010/main" val="18593977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1515</TotalTime>
  <Words>397</Words>
  <Application>Microsoft Office PowerPoint</Application>
  <PresentationFormat>On-screen Show (4:3)</PresentationFormat>
  <Paragraphs>25</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مشاهده تاملی</vt:lpstr>
      <vt:lpstr>مشاهده تأملی و ارتباط آن با دریافت</vt:lpstr>
      <vt:lpstr>در پرانتز قرار دادن تجربه ها</vt:lpstr>
      <vt:lpstr>تأمل</vt:lpstr>
      <vt:lpstr>توصیف </vt:lpstr>
      <vt:lpstr>احساس و دریافت</vt:lpstr>
      <vt:lpstr>قضاوت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کارگاه آموزش مدرسان  مرداد 1394</dc:title>
  <dc:creator>amene</dc:creator>
  <cp:lastModifiedBy>Shabpare</cp:lastModifiedBy>
  <cp:revision>77</cp:revision>
  <dcterms:created xsi:type="dcterms:W3CDTF">2006-08-16T00:00:00Z</dcterms:created>
  <dcterms:modified xsi:type="dcterms:W3CDTF">2015-09-13T03:23:33Z</dcterms:modified>
</cp:coreProperties>
</file>