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1" r:id="rId2"/>
    <p:sldId id="272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D33C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7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2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0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8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3" y="244700"/>
            <a:ext cx="10315976" cy="55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501375"/>
            <a:ext cx="10058400" cy="619087"/>
          </a:xfrm>
        </p:spPr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Morvarid" panose="00000400000000000000" pitchFamily="2" charset="-78"/>
              </a:rPr>
              <a:t>یا یک ساعت در فضای مجازی ؟</a:t>
            </a:r>
            <a:endParaRPr lang="en-US" sz="3600" b="1" dirty="0"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7" y="1458995"/>
            <a:ext cx="8757633" cy="48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500" y="630593"/>
            <a:ext cx="9175105" cy="334897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دانش آموز اجازه می دهد بدون نیاز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مواد اولیه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لوازم شیشه ای و دیگر تجهیزات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خانه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بروی صندلی راحتی بدون حضور معلم مقابل کامپیوتر شخصی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شاد و خندان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 مورد نظر را انجام دهد.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283335"/>
            <a:ext cx="2282996" cy="2498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0796" y="4700789"/>
            <a:ext cx="578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ابزار حمایتی در یادگیری مفاهیم انتزاعی مانند تقسیم میوز و میتوز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71" y="3979570"/>
            <a:ext cx="3799268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82435"/>
            <a:ext cx="10058400" cy="77363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 smtClean="0">
                <a:cs typeface="B Morvarid" panose="00000400000000000000" pitchFamily="2" charset="-78"/>
              </a:rPr>
              <a:t>آزمایشگاه مجازی در مقابل آزمایشگاه واقعی</a:t>
            </a:r>
            <a:endParaRPr lang="en-US" sz="4000" dirty="0"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09" y="1263117"/>
            <a:ext cx="3112182" cy="4331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472" y="1481070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وقت گیر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2416520">
            <a:off x="3412901" y="251138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گران قیمت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9424450">
            <a:off x="949075" y="265779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نیاز به راه اندازی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402" y="4628856"/>
            <a:ext cx="258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در معرض مواد شیمیایی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9370" y="1665736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سریع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19827572">
            <a:off x="9649070" y="2435896"/>
            <a:ext cx="11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ارزان قیمت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7505" y="3432220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سرگرمی و بازی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19528" y="4628856"/>
            <a:ext cx="218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توضیح گام به گام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 rot="1469362">
            <a:off x="7719813" y="5601350"/>
            <a:ext cx="29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رسیدن به همان موضوع و هدف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57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69556"/>
            <a:ext cx="10058400" cy="69635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 smtClean="0">
                <a:cs typeface="B Morvarid" panose="00000400000000000000" pitchFamily="2" charset="-78"/>
              </a:rPr>
              <a:t>آزمایشگاه مجازی معادل آزمایشگاه واقعی نیست</a:t>
            </a:r>
            <a:endParaRPr lang="en-US" sz="4000" dirty="0">
              <a:cs typeface="B Morvar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661375"/>
            <a:ext cx="10058400" cy="3138755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یاد گیری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واقعی دانش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آموزان با انجام آزمایش در فضای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مجازی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یادگیری مهارت های آزمایشگاهی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تجربه حسی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 آموز فکر می کند همه چیز یکبار مصرف است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گاهی انحراف از متغییر ها و داده های نرم افزار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0" y="3610444"/>
            <a:ext cx="178117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5" y="1838794"/>
            <a:ext cx="2466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0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28034"/>
            <a:ext cx="10058400" cy="5070586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آزمایشگاه مجازی بشدت تکیه بر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تصاویر بصری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برخی از صوتهای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انتخاب برنامه نویس دارد.</a:t>
            </a: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معلم ها وقتی برنامه ریزی برای آزمایش می کنند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تمام تجربیات را در نظر نمی گیرند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 گیری دانش آموز از طرق یک تجربه حسی کامل در یک آزمایشگاه واقعی صورت می گیرد.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47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07" y="1802142"/>
            <a:ext cx="10058400" cy="1597882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cs typeface="B Morvarid" panose="00000400000000000000" pitchFamily="2" charset="-78"/>
              </a:rPr>
              <a:t>قضاوت و تصمیم گیری باشما معلمان زیست شناسی آینده </a:t>
            </a:r>
            <a:endParaRPr lang="en-US" sz="44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38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167426"/>
            <a:ext cx="10200068" cy="615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9275" y="1056067"/>
            <a:ext cx="589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rgbClr val="FF0000"/>
                </a:solidFill>
                <a:cs typeface="B Morvarid" panose="00000400000000000000" pitchFamily="2" charset="-78"/>
              </a:rPr>
              <a:t>باتشکر از حسن توجه شما</a:t>
            </a:r>
            <a:endParaRPr lang="en-US" sz="4000" b="1" dirty="0">
              <a:solidFill>
                <a:srgbClr val="FF0000"/>
              </a:solidFill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548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82434"/>
            <a:ext cx="10058400" cy="1031211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fa-IR" sz="4000" b="1" dirty="0" smtClean="0">
                <a:cs typeface="B Morvarid" panose="00000400000000000000" pitchFamily="2" charset="-78"/>
              </a:rPr>
              <a:t>جایگاه آزمایشگاه مجازی در آموزش زیست شناسی</a:t>
            </a:r>
            <a:endParaRPr lang="en-US" sz="4000" b="1" dirty="0">
              <a:cs typeface="B Morvar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226" y="4584879"/>
            <a:ext cx="4760890" cy="145162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Morvarid" panose="00000400000000000000" pitchFamily="2" charset="-78"/>
              </a:rPr>
              <a:t>آبان 96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Morvarid" panose="00000400000000000000" pitchFamily="2" charset="-78"/>
              </a:rPr>
              <a:t>مرکز شهید شرافت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Morvarid" panose="00000400000000000000" pitchFamily="2" charset="-78"/>
              </a:rPr>
              <a:t>دکتر دراج</a:t>
            </a:r>
            <a:endParaRPr lang="en-US" dirty="0">
              <a:solidFill>
                <a:schemeClr val="tx1"/>
              </a:solidFill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2125013"/>
            <a:ext cx="4855336" cy="39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385465"/>
            <a:ext cx="10058400" cy="1353184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Morvarid" panose="00000400000000000000" pitchFamily="2" charset="-78"/>
              </a:rPr>
              <a:t>روش تدریس</a:t>
            </a:r>
            <a:br>
              <a:rPr lang="fa-IR" sz="4000" dirty="0" smtClean="0">
                <a:cs typeface="B Morvarid" panose="00000400000000000000" pitchFamily="2" charset="-78"/>
              </a:rPr>
            </a:br>
            <a:r>
              <a:rPr lang="fa-IR" sz="3600" dirty="0" smtClean="0">
                <a:cs typeface="B Morvarid" panose="00000400000000000000" pitchFamily="2" charset="-78"/>
              </a:rPr>
              <a:t>یک روش درتدریس زیست شناسی </a:t>
            </a:r>
            <a:r>
              <a:rPr lang="fa-IR" sz="3600" dirty="0" smtClean="0">
                <a:cs typeface="B Morvarid" panose="00000400000000000000" pitchFamily="2" charset="-78"/>
              </a:rPr>
              <a:t>: </a:t>
            </a:r>
            <a:r>
              <a:rPr lang="fa-IR" sz="3600" dirty="0" smtClean="0">
                <a:cs typeface="B Morvarid" panose="00000400000000000000" pitchFamily="2" charset="-78"/>
              </a:rPr>
              <a:t>آزمایش </a:t>
            </a:r>
            <a:endParaRPr lang="en-US" sz="4000" dirty="0"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983" y="4095481"/>
            <a:ext cx="2724974" cy="2202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4157" y="2459865"/>
            <a:ext cx="6071296" cy="3554569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آزمایش، فعالیتی است که در جریان آن فراگیران با به کار بردن وسایل و مواد بخصوصی درباره ی مفهوم خاصی، عملی تجربه کسب می کند.</a:t>
            </a:r>
          </a:p>
          <a:p>
            <a:pPr algn="r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   آزمایش به منظور فراهم آوردن محیط مناسب </a:t>
            </a:r>
          </a:p>
          <a:p>
            <a:pPr algn="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     برای حل مسئله تلقی می شود.</a:t>
            </a:r>
          </a:p>
          <a:p>
            <a:pPr algn="r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7" y="1738649"/>
            <a:ext cx="3307196" cy="26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5" y="321070"/>
            <a:ext cx="10625070" cy="709240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cs typeface="B Morvarid" panose="00000400000000000000" pitchFamily="2" charset="-78"/>
              </a:rPr>
              <a:t>رابطه آزمایش با خلاقیت</a:t>
            </a:r>
            <a:endParaRPr lang="en-US" sz="4000" b="1" dirty="0">
              <a:cs typeface="B Morvar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220" y="1416204"/>
            <a:ext cx="10058400" cy="4160347"/>
          </a:xfrm>
        </p:spPr>
        <p:txBody>
          <a:bodyPr>
            <a:normAutofit lnSpcReduction="10000"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خلاقیت و نوآوری محرک اصلی توسعه برای هر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جامعه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خلاقیت و نوآوری نقطه عطف اختراعات،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اکتشافات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آزمایشگاه 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مدارس به عنوان واحد عملیاتی نظام آموزشی، با پرورش تفکر خلاق، تربیت افرادی کاوشگر، آفریننده، نوآور و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مولد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تصمیم گیری و نتیجه گیری مستقل فراگیران 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اجرای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پیشرفت و پیشبرد مهارت‌های علمی و عملی در انجام دادن آزمایش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600" dirty="0" smtClean="0">
                <a:solidFill>
                  <a:srgbClr val="FF0000"/>
                </a:solidFill>
                <a:latin typeface="Andalus" panose="02020603050405020304" pitchFamily="18" charset="-78"/>
                <a:cs typeface="B Davat" panose="00000400000000000000" pitchFamily="2" charset="-78"/>
              </a:rPr>
              <a:t>انسان‌های </a:t>
            </a:r>
            <a:r>
              <a:rPr lang="fa-IR" sz="2600" dirty="0">
                <a:solidFill>
                  <a:srgbClr val="FF0000"/>
                </a:solidFill>
                <a:latin typeface="Andalus" panose="02020603050405020304" pitchFamily="18" charset="-78"/>
                <a:cs typeface="B Davat" panose="00000400000000000000" pitchFamily="2" charset="-78"/>
              </a:rPr>
              <a:t>بزرگ از اول خلاق نبودند، بلکه با تلاش، پشتکار و پرورش ذهن توانستند ابتکارات، نوآوری‌ها و آفرینندگی را در وجود خود شکوفا </a:t>
            </a:r>
            <a:r>
              <a:rPr lang="fa-IR" sz="2600" dirty="0" smtClean="0">
                <a:solidFill>
                  <a:srgbClr val="FF0000"/>
                </a:solidFill>
                <a:latin typeface="Andalus" panose="02020603050405020304" pitchFamily="18" charset="-78"/>
                <a:cs typeface="B Davat" panose="00000400000000000000" pitchFamily="2" charset="-78"/>
              </a:rPr>
              <a:t>سازند.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9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859" y="4668592"/>
            <a:ext cx="8827376" cy="240191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انجام یک آزمایش، مهارت های فکر کردن ، مهارت های علمی و مهارت های دست دخلیند.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5" y="0"/>
            <a:ext cx="3580327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82435"/>
            <a:ext cx="10058400" cy="722117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 smtClean="0">
                <a:cs typeface="B Morvarid" panose="00000400000000000000" pitchFamily="2" charset="-78"/>
              </a:rPr>
              <a:t>امتناع معلمان از بکار گیری آزمایش در تدریس؟</a:t>
            </a:r>
            <a:endParaRPr lang="en-US" sz="4000" dirty="0"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76" y="3886199"/>
            <a:ext cx="2075645" cy="23979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9593" y="1584101"/>
            <a:ext cx="7794919" cy="4958366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اعتقاد به دانش آموزپروری برای کنکور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وقت گیر است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عدم امکانات و تجهیزات در آزمایشگاه مدارس ( </a:t>
            </a:r>
            <a:r>
              <a:rPr lang="fa-IR" smtClean="0">
                <a:solidFill>
                  <a:srgbClr val="000000"/>
                </a:solidFill>
                <a:cs typeface="B Nazanin" panose="00000400000000000000" pitchFamily="2" charset="-78"/>
              </a:rPr>
              <a:t>بدلیل گران قیمت بودن)</a:t>
            </a:r>
            <a:endParaRPr lang="fa-IR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بعضی از مواد آتش زا و خطرناک است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نداشتن مهارت کافی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008276" y="3886199"/>
            <a:ext cx="2075645" cy="2397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8276" y="3957671"/>
            <a:ext cx="2047741" cy="2298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5" y="1413070"/>
            <a:ext cx="1787616" cy="22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706" y="269555"/>
            <a:ext cx="10058400" cy="73499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cs typeface="B Morvarid" panose="00000400000000000000" pitchFamily="2" charset="-78"/>
              </a:rPr>
              <a:t>؟؟؟؟؟؟؟؟؟؟؟؟؟</a:t>
            </a:r>
            <a:endParaRPr lang="en-US" sz="4000" dirty="0">
              <a:cs typeface="B Morvar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202287"/>
            <a:ext cx="10058400" cy="3825026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با ظهور فناوری های جدیدی هم چون رایانه، اینترنت و...، جوامع بشری با چالش های جدید و جدی در همه ی عرصه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قلمرو یادگیری الکترونیکی خیلی گسترده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بسیاری از کاربردهای یادگیری الکترونیکی دربردارنده ی تعامل های دوطرفه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معلم و فراگیر از طریق رسانه هاو فضاهای مجازی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یادگیری از طریق انیمیشن ، فیلم و آزمایش های مجازی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این یادگیری نیاز به مکان خاص و هزینه های رفت و آمد نیست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543" y="377378"/>
            <a:ext cx="2524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321071"/>
            <a:ext cx="10058400" cy="799392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cs typeface="B Morvarid" panose="00000400000000000000" pitchFamily="2" charset="-78"/>
              </a:rPr>
              <a:t>آزمایشگاه مجازی (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</a:t>
            </a:r>
            <a:r>
              <a:rPr lang="fa-IR" sz="4000" dirty="0" smtClean="0">
                <a:cs typeface="B Morvarid" panose="00000400000000000000" pitchFamily="2" charset="-78"/>
              </a:rPr>
              <a:t>)</a:t>
            </a:r>
            <a:endParaRPr lang="en-US" sz="4000" dirty="0">
              <a:cs typeface="B Morvar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22" y="1642077"/>
            <a:ext cx="7217516" cy="4364093"/>
          </a:xfrm>
        </p:spPr>
        <p:txBody>
          <a:bodyPr>
            <a:normAutofit lnSpcReduction="10000"/>
          </a:bodyPr>
          <a:lstStyle/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آزمایشگاه مجازی تکنولوژی وابسته به کامپیوتر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ایجاد کننده یک فرصت هیجان انگیز برای بهبود کیفیت آموزش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عامل یادگیری موضوعات علمی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Morvarid" panose="00000400000000000000" pitchFamily="2" charset="-78"/>
              </a:rPr>
              <a:t>تحقیقات </a:t>
            </a:r>
            <a:r>
              <a:rPr lang="fa-IR" dirty="0">
                <a:solidFill>
                  <a:schemeClr val="tx1"/>
                </a:solidFill>
                <a:cs typeface="B Morvarid" panose="00000400000000000000" pitchFamily="2" charset="-78"/>
              </a:rPr>
              <a:t>نشان می دهد: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یادگیری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مبتنی بر سناریو و شبیه سازی آزمایشگاه ابزار 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موثر در آموزش دانش آموزان است.</a:t>
            </a:r>
          </a:p>
          <a:p>
            <a:pPr algn="r" rtl="1"/>
            <a:endParaRPr lang="en-US" dirty="0">
              <a:solidFill>
                <a:schemeClr val="tx1"/>
              </a:solidFill>
              <a:cs typeface="B Morvarid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52" y="1519708"/>
            <a:ext cx="3451537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385" y="385896"/>
            <a:ext cx="10058400" cy="1571693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دوست داریدبرای انجام این </a:t>
            </a:r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آزمایش، </a:t>
            </a:r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سه </a:t>
            </a:r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ساعت </a:t>
            </a:r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در آزمایشگاه کار کنید؟</a:t>
            </a:r>
          </a:p>
          <a:p>
            <a:pPr algn="ctr" rtl="1"/>
            <a:endParaRPr lang="fa-IR" b="1" dirty="0" smtClean="0">
              <a:solidFill>
                <a:schemeClr val="tx1"/>
              </a:solidFill>
              <a:cs typeface="B Morvarid" panose="00000400000000000000" pitchFamily="2" charset="-78"/>
            </a:endParaRPr>
          </a:p>
          <a:p>
            <a:pPr algn="ctr" rtl="1"/>
            <a:r>
              <a:rPr lang="fa-IR" b="1" dirty="0">
                <a:solidFill>
                  <a:schemeClr val="tx1"/>
                </a:solidFill>
                <a:cs typeface="B Morvarid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Morvarid" panose="00000400000000000000" pitchFamily="2" charset="-78"/>
              </a:rPr>
              <a:t>      </a:t>
            </a:r>
            <a:endParaRPr lang="en-US" b="1" dirty="0">
              <a:solidFill>
                <a:schemeClr val="tx1"/>
              </a:solidFill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29" y="1171742"/>
            <a:ext cx="7316803" cy="4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08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</TotalTime>
  <Words>553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Andalus</vt:lpstr>
      <vt:lpstr>B Davat</vt:lpstr>
      <vt:lpstr>B Morvarid</vt:lpstr>
      <vt:lpstr>B Nazanin</vt:lpstr>
      <vt:lpstr>Calibri</vt:lpstr>
      <vt:lpstr>Calibri Light</vt:lpstr>
      <vt:lpstr>Times New Roman</vt:lpstr>
      <vt:lpstr>Wingdings</vt:lpstr>
      <vt:lpstr>Retrospect</vt:lpstr>
      <vt:lpstr>PowerPoint Presentation</vt:lpstr>
      <vt:lpstr>جایگاه آزمایشگاه مجازی در آموزش زیست شناسی</vt:lpstr>
      <vt:lpstr>روش تدریس یک روش درتدریس زیست شناسی : آزمایش </vt:lpstr>
      <vt:lpstr>رابطه آزمایش با خلاقیت</vt:lpstr>
      <vt:lpstr>PowerPoint Presentation</vt:lpstr>
      <vt:lpstr>امتناع معلمان از بکار گیری آزمایش در تدریس؟</vt:lpstr>
      <vt:lpstr>؟؟؟؟؟؟؟؟؟؟؟؟؟</vt:lpstr>
      <vt:lpstr>آزمایشگاه مجازی ( Virtual lab)</vt:lpstr>
      <vt:lpstr>PowerPoint Presentation</vt:lpstr>
      <vt:lpstr>یا یک ساعت در فضای مجازی ؟</vt:lpstr>
      <vt:lpstr>PowerPoint Presentation</vt:lpstr>
      <vt:lpstr>آزمایشگاه مجازی در مقابل آزمایشگاه واقعی</vt:lpstr>
      <vt:lpstr>آزمایشگاه مجازی معادل آزمایشگاه واقعی نیست</vt:lpstr>
      <vt:lpstr>PowerPoint Presentation</vt:lpstr>
      <vt:lpstr>قضاوت و تصمیم گیری باشما معلمان زیست شناسی آینده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جایگاه آزمایشگاه مجازی در آموزش زیست شناسی</dc:title>
  <dc:creator>Windows 7</dc:creator>
  <cp:lastModifiedBy>Women Teacher</cp:lastModifiedBy>
  <cp:revision>87</cp:revision>
  <dcterms:created xsi:type="dcterms:W3CDTF">2017-11-14T05:59:25Z</dcterms:created>
  <dcterms:modified xsi:type="dcterms:W3CDTF">2017-11-15T06:30:36Z</dcterms:modified>
</cp:coreProperties>
</file>